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6"/>
  </p:notesMasterIdLst>
  <p:handoutMasterIdLst>
    <p:handoutMasterId r:id="rId37"/>
  </p:handoutMasterIdLst>
  <p:sldIdLst>
    <p:sldId id="262" r:id="rId2"/>
    <p:sldId id="304" r:id="rId3"/>
    <p:sldId id="282" r:id="rId4"/>
    <p:sldId id="330" r:id="rId5"/>
    <p:sldId id="351" r:id="rId6"/>
    <p:sldId id="331" r:id="rId7"/>
    <p:sldId id="352" r:id="rId8"/>
    <p:sldId id="353" r:id="rId9"/>
    <p:sldId id="354" r:id="rId10"/>
    <p:sldId id="336" r:id="rId11"/>
    <p:sldId id="337" r:id="rId12"/>
    <p:sldId id="355" r:id="rId13"/>
    <p:sldId id="356" r:id="rId14"/>
    <p:sldId id="350" r:id="rId15"/>
    <p:sldId id="357" r:id="rId16"/>
    <p:sldId id="359" r:id="rId17"/>
    <p:sldId id="358" r:id="rId18"/>
    <p:sldId id="360" r:id="rId19"/>
    <p:sldId id="338" r:id="rId20"/>
    <p:sldId id="339" r:id="rId21"/>
    <p:sldId id="361" r:id="rId22"/>
    <p:sldId id="362" r:id="rId23"/>
    <p:sldId id="340" r:id="rId24"/>
    <p:sldId id="363" r:id="rId25"/>
    <p:sldId id="364" r:id="rId26"/>
    <p:sldId id="332" r:id="rId27"/>
    <p:sldId id="333" r:id="rId28"/>
    <p:sldId id="295" r:id="rId29"/>
    <p:sldId id="349" r:id="rId30"/>
    <p:sldId id="365" r:id="rId31"/>
    <p:sldId id="366" r:id="rId32"/>
    <p:sldId id="367" r:id="rId33"/>
    <p:sldId id="307" r:id="rId34"/>
    <p:sldId id="306" r:id="rId35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D0F"/>
    <a:srgbClr val="505050"/>
    <a:srgbClr val="005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87086" autoAdjust="0"/>
  </p:normalViewPr>
  <p:slideViewPr>
    <p:cSldViewPr>
      <p:cViewPr varScale="1">
        <p:scale>
          <a:sx n="151" d="100"/>
          <a:sy n="151" d="100"/>
        </p:scale>
        <p:origin x="906" y="198"/>
      </p:cViewPr>
      <p:guideLst>
        <p:guide orient="horz" pos="1801"/>
        <p:guide pos="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F40F6-DE76-42A7-BE10-DB4B751A678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B91E0A2-3E9B-4172-9523-FCCB8AC67F74}">
      <dgm:prSet phldrT="[Teksti]" custT="1"/>
      <dgm:spPr>
        <a:solidFill>
          <a:srgbClr val="92D050"/>
        </a:solidFill>
      </dgm:spPr>
      <dgm:t>
        <a:bodyPr/>
        <a:lstStyle/>
        <a:p>
          <a:r>
            <a:rPr lang="fi-FI" sz="1200" b="1" i="1" dirty="0" smtClean="0">
              <a:solidFill>
                <a:schemeClr val="bg1"/>
              </a:solidFill>
            </a:rPr>
            <a:t>”Turvallisen </a:t>
          </a:r>
          <a:r>
            <a:rPr lang="fi-FI" sz="1200" b="1" i="1" dirty="0">
              <a:solidFill>
                <a:schemeClr val="bg1"/>
              </a:solidFill>
            </a:rPr>
            <a:t>kipakka Kihniö</a:t>
          </a:r>
          <a:r>
            <a:rPr lang="fi-FI" sz="1200" b="1" i="1" dirty="0" smtClean="0">
              <a:solidFill>
                <a:schemeClr val="bg1"/>
              </a:solidFill>
            </a:rPr>
            <a:t>"</a:t>
          </a:r>
          <a:endParaRPr lang="fi-FI" sz="1200" b="1" i="1" dirty="0">
            <a:solidFill>
              <a:schemeClr val="bg1"/>
            </a:solidFill>
          </a:endParaRPr>
        </a:p>
      </dgm:t>
    </dgm:pt>
    <dgm:pt modelId="{825BC967-6DF4-4798-9803-2DD0C785FF44}" type="parTrans" cxnId="{14E6A747-B7B7-43C3-B335-DDA271C03E9A}">
      <dgm:prSet/>
      <dgm:spPr/>
      <dgm:t>
        <a:bodyPr/>
        <a:lstStyle/>
        <a:p>
          <a:endParaRPr lang="fi-FI"/>
        </a:p>
      </dgm:t>
    </dgm:pt>
    <dgm:pt modelId="{CE8DBDA7-1118-4A67-9BF1-320047384CE9}" type="sibTrans" cxnId="{14E6A747-B7B7-43C3-B335-DDA271C03E9A}">
      <dgm:prSet/>
      <dgm:spPr/>
      <dgm:t>
        <a:bodyPr/>
        <a:lstStyle/>
        <a:p>
          <a:endParaRPr lang="fi-FI"/>
        </a:p>
      </dgm:t>
    </dgm:pt>
    <dgm:pt modelId="{4791B23B-8340-499D-A4DE-5F3EE30BAC64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/>
            <a:t>Edistämme asukkaiden hyvinvointia</a:t>
          </a:r>
        </a:p>
      </dgm:t>
    </dgm:pt>
    <dgm:pt modelId="{3647CC98-5077-4F6A-94A7-61BE8704708B}" type="parTrans" cxnId="{341FD19D-1C75-4026-953B-C7356F950717}">
      <dgm:prSet/>
      <dgm:spPr/>
      <dgm:t>
        <a:bodyPr/>
        <a:lstStyle/>
        <a:p>
          <a:endParaRPr lang="fi-FI"/>
        </a:p>
      </dgm:t>
    </dgm:pt>
    <dgm:pt modelId="{A1140775-687B-4E63-8102-7EACC22666A4}" type="sibTrans" cxnId="{341FD19D-1C75-4026-953B-C7356F950717}">
      <dgm:prSet/>
      <dgm:spPr/>
      <dgm:t>
        <a:bodyPr/>
        <a:lstStyle/>
        <a:p>
          <a:endParaRPr lang="fi-FI"/>
        </a:p>
      </dgm:t>
    </dgm:pt>
    <dgm:pt modelId="{03E0F640-D94B-4A1A-845E-F186B1EC935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/>
            <a:t>Kehitämme alueen elinvoimaa</a:t>
          </a:r>
          <a:endParaRPr lang="fi-FI" sz="1100"/>
        </a:p>
      </dgm:t>
    </dgm:pt>
    <dgm:pt modelId="{5D875B87-DBD7-43A3-9EE9-FC33B2366074}" type="parTrans" cxnId="{E6C22A7F-F41A-4F2D-9B99-8C2CBBE914F7}">
      <dgm:prSet/>
      <dgm:spPr/>
      <dgm:t>
        <a:bodyPr/>
        <a:lstStyle/>
        <a:p>
          <a:endParaRPr lang="fi-FI"/>
        </a:p>
      </dgm:t>
    </dgm:pt>
    <dgm:pt modelId="{33763D92-7D29-4AA4-A150-9701685B1F9D}" type="sibTrans" cxnId="{E6C22A7F-F41A-4F2D-9B99-8C2CBBE914F7}">
      <dgm:prSet/>
      <dgm:spPr/>
      <dgm:t>
        <a:bodyPr/>
        <a:lstStyle/>
        <a:p>
          <a:endParaRPr lang="fi-FI"/>
        </a:p>
      </dgm:t>
    </dgm:pt>
    <dgm:pt modelId="{0982D9D6-798C-41EA-A273-06321B9226EB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 dirty="0"/>
            <a:t>Talous ja </a:t>
          </a:r>
          <a:r>
            <a:rPr lang="fi-FI" sz="1100" b="1" dirty="0" smtClean="0"/>
            <a:t>omistaja-politiikkamme</a:t>
          </a:r>
          <a:endParaRPr lang="fi-FI" sz="1100" b="1" dirty="0"/>
        </a:p>
      </dgm:t>
    </dgm:pt>
    <dgm:pt modelId="{F8B6FEB3-B131-4F5E-AA9B-CA8052CAC952}" type="parTrans" cxnId="{5BA09789-D594-47B9-990A-A66A3FC87F13}">
      <dgm:prSet/>
      <dgm:spPr/>
      <dgm:t>
        <a:bodyPr/>
        <a:lstStyle/>
        <a:p>
          <a:endParaRPr lang="fi-FI"/>
        </a:p>
      </dgm:t>
    </dgm:pt>
    <dgm:pt modelId="{404748B4-CE65-45FA-967C-3B80B596B75D}" type="sibTrans" cxnId="{5BA09789-D594-47B9-990A-A66A3FC87F13}">
      <dgm:prSet/>
      <dgm:spPr/>
      <dgm:t>
        <a:bodyPr/>
        <a:lstStyle/>
        <a:p>
          <a:endParaRPr lang="fi-FI"/>
        </a:p>
      </dgm:t>
    </dgm:pt>
    <dgm:pt modelId="{983FA599-677C-4CE8-A349-C65F10A62AFC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/>
            <a:t>Kuntalaisemme vaikuttaa ja osallistuu</a:t>
          </a:r>
          <a:endParaRPr lang="fi-FI" sz="1100"/>
        </a:p>
      </dgm:t>
    </dgm:pt>
    <dgm:pt modelId="{7E9951E7-8ABD-4A90-B465-A6D16B62B0A2}" type="parTrans" cxnId="{3F590D0D-8AC4-41AA-ACD3-EB6BAD090887}">
      <dgm:prSet/>
      <dgm:spPr/>
      <dgm:t>
        <a:bodyPr/>
        <a:lstStyle/>
        <a:p>
          <a:endParaRPr lang="fi-FI"/>
        </a:p>
      </dgm:t>
    </dgm:pt>
    <dgm:pt modelId="{9A638850-AB5E-4883-B3C8-D2975ACD6C8D}" type="sibTrans" cxnId="{3F590D0D-8AC4-41AA-ACD3-EB6BAD090887}">
      <dgm:prSet/>
      <dgm:spPr/>
      <dgm:t>
        <a:bodyPr/>
        <a:lstStyle/>
        <a:p>
          <a:endParaRPr lang="fi-FI"/>
        </a:p>
      </dgm:t>
    </dgm:pt>
    <dgm:pt modelId="{10D1A955-D042-4892-9C57-3B9429480532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/>
            <a:t>Palvelumme kuntalaisille</a:t>
          </a:r>
        </a:p>
      </dgm:t>
    </dgm:pt>
    <dgm:pt modelId="{F82FD6E0-B129-4B4F-8490-CCFD8EAFF1D3}" type="parTrans" cxnId="{7DE30AF3-2DA1-4B7C-84D5-A107BC79960B}">
      <dgm:prSet/>
      <dgm:spPr/>
      <dgm:t>
        <a:bodyPr/>
        <a:lstStyle/>
        <a:p>
          <a:endParaRPr lang="fi-FI"/>
        </a:p>
      </dgm:t>
    </dgm:pt>
    <dgm:pt modelId="{DCDCD25A-A82B-4783-A10C-0664B4F75F87}" type="sibTrans" cxnId="{7DE30AF3-2DA1-4B7C-84D5-A107BC79960B}">
      <dgm:prSet/>
      <dgm:spPr/>
      <dgm:t>
        <a:bodyPr/>
        <a:lstStyle/>
        <a:p>
          <a:endParaRPr lang="fi-FI"/>
        </a:p>
      </dgm:t>
    </dgm:pt>
    <dgm:pt modelId="{15B450A8-3AD0-4607-A988-192526665229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100" b="1" dirty="0"/>
            <a:t>Avoin </a:t>
          </a:r>
          <a:r>
            <a:rPr lang="fi-FI" sz="1100" b="1" dirty="0" smtClean="0"/>
            <a:t>henkilöstö-politiikkamme</a:t>
          </a:r>
          <a:endParaRPr lang="fi-FI" sz="1100" b="1" dirty="0"/>
        </a:p>
      </dgm:t>
    </dgm:pt>
    <dgm:pt modelId="{7F905F59-05C3-42F6-B573-E2EE0990C9D8}" type="parTrans" cxnId="{9EACAD0D-2817-4B00-B103-10460B4AC30B}">
      <dgm:prSet/>
      <dgm:spPr/>
      <dgm:t>
        <a:bodyPr/>
        <a:lstStyle/>
        <a:p>
          <a:endParaRPr lang="fi-FI"/>
        </a:p>
      </dgm:t>
    </dgm:pt>
    <dgm:pt modelId="{239225D0-6327-4ADE-AAD0-2CF2BDA059A9}" type="sibTrans" cxnId="{9EACAD0D-2817-4B00-B103-10460B4AC30B}">
      <dgm:prSet/>
      <dgm:spPr/>
      <dgm:t>
        <a:bodyPr/>
        <a:lstStyle/>
        <a:p>
          <a:endParaRPr lang="fi-FI"/>
        </a:p>
      </dgm:t>
    </dgm:pt>
    <dgm:pt modelId="{C2D85DB0-BF3B-40DD-A54A-E5C329F2C739}" type="pres">
      <dgm:prSet presAssocID="{C15F40F6-DE76-42A7-BE10-DB4B751A67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54AFB15B-9356-4897-AA25-9984A7AEA58A}" type="pres">
      <dgm:prSet presAssocID="{AB91E0A2-3E9B-4172-9523-FCCB8AC67F74}" presName="centerShape" presStyleLbl="node0" presStyleIdx="0" presStyleCnt="1" custScaleX="128996" custScaleY="106405" custLinFactNeighborX="6261" custLinFactNeighborY="-1977"/>
      <dgm:spPr/>
      <dgm:t>
        <a:bodyPr/>
        <a:lstStyle/>
        <a:p>
          <a:endParaRPr lang="fi-FI"/>
        </a:p>
      </dgm:t>
    </dgm:pt>
    <dgm:pt modelId="{035A5613-19D1-4FF8-A4E0-E934C010DB65}" type="pres">
      <dgm:prSet presAssocID="{4791B23B-8340-499D-A4DE-5F3EE30BAC64}" presName="node" presStyleLbl="node1" presStyleIdx="0" presStyleCnt="6" custScaleX="201213" custScaleY="148296" custRadScaleRad="110170" custRadScaleInc="205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46594CC0-E2B0-4038-8F68-B8AD580136C8}" type="pres">
      <dgm:prSet presAssocID="{4791B23B-8340-499D-A4DE-5F3EE30BAC64}" presName="dummy" presStyleCnt="0"/>
      <dgm:spPr/>
    </dgm:pt>
    <dgm:pt modelId="{C7DCBDA3-67B7-4B5B-9681-1ACD61BB833E}" type="pres">
      <dgm:prSet presAssocID="{A1140775-687B-4E63-8102-7EACC22666A4}" presName="sibTrans" presStyleLbl="sibTrans2D1" presStyleIdx="0" presStyleCnt="6"/>
      <dgm:spPr/>
      <dgm:t>
        <a:bodyPr/>
        <a:lstStyle/>
        <a:p>
          <a:endParaRPr lang="fi-FI"/>
        </a:p>
      </dgm:t>
    </dgm:pt>
    <dgm:pt modelId="{6CF933D9-8858-48FA-B462-2D002C505E8E}" type="pres">
      <dgm:prSet presAssocID="{03E0F640-D94B-4A1A-845E-F186B1EC935E}" presName="node" presStyleLbl="node1" presStyleIdx="1" presStyleCnt="6" custScaleX="157310" custScaleY="143369" custRadScaleRad="147052" custRadScaleInc="398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1283256A-4E39-488B-99DE-979E63915906}" type="pres">
      <dgm:prSet presAssocID="{03E0F640-D94B-4A1A-845E-F186B1EC935E}" presName="dummy" presStyleCnt="0"/>
      <dgm:spPr/>
    </dgm:pt>
    <dgm:pt modelId="{FA4D804E-1442-4804-BC3C-015A276EB01C}" type="pres">
      <dgm:prSet presAssocID="{33763D92-7D29-4AA4-A150-9701685B1F9D}" presName="sibTrans" presStyleLbl="sibTrans2D1" presStyleIdx="1" presStyleCnt="6"/>
      <dgm:spPr/>
      <dgm:t>
        <a:bodyPr/>
        <a:lstStyle/>
        <a:p>
          <a:endParaRPr lang="fi-FI"/>
        </a:p>
      </dgm:t>
    </dgm:pt>
    <dgm:pt modelId="{1ED2B0E8-3915-41A6-9B12-49840F2ECCE0}" type="pres">
      <dgm:prSet presAssocID="{0982D9D6-798C-41EA-A273-06321B9226EB}" presName="node" presStyleLbl="node1" presStyleIdx="2" presStyleCnt="6" custScaleX="177131" custScaleY="153542" custRadScaleRad="146375" custRadScaleInc="-2442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6311F3BE-A691-4115-9D85-4A1D66A2B84C}" type="pres">
      <dgm:prSet presAssocID="{0982D9D6-798C-41EA-A273-06321B9226EB}" presName="dummy" presStyleCnt="0"/>
      <dgm:spPr/>
    </dgm:pt>
    <dgm:pt modelId="{47E00A50-1019-416E-8FE9-260A1C7B3E8E}" type="pres">
      <dgm:prSet presAssocID="{404748B4-CE65-45FA-967C-3B80B596B75D}" presName="sibTrans" presStyleLbl="sibTrans2D1" presStyleIdx="2" presStyleCnt="6"/>
      <dgm:spPr/>
      <dgm:t>
        <a:bodyPr/>
        <a:lstStyle/>
        <a:p>
          <a:endParaRPr lang="fi-FI"/>
        </a:p>
      </dgm:t>
    </dgm:pt>
    <dgm:pt modelId="{5A7FEC5B-3613-436E-9340-309DC072AC04}" type="pres">
      <dgm:prSet presAssocID="{983FA599-677C-4CE8-A349-C65F10A62AFC}" presName="node" presStyleLbl="node1" presStyleIdx="3" presStyleCnt="6" custScaleX="177654" custScaleY="168878" custRadScaleRad="113044" custRadScaleInc="-275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4646A910-41D8-45B3-BA97-724EABA8527C}" type="pres">
      <dgm:prSet presAssocID="{983FA599-677C-4CE8-A349-C65F10A62AFC}" presName="dummy" presStyleCnt="0"/>
      <dgm:spPr/>
    </dgm:pt>
    <dgm:pt modelId="{AD0D901B-9F90-4DEC-A079-4C4B18B2EBE2}" type="pres">
      <dgm:prSet presAssocID="{9A638850-AB5E-4883-B3C8-D2975ACD6C8D}" presName="sibTrans" presStyleLbl="sibTrans2D1" presStyleIdx="3" presStyleCnt="6"/>
      <dgm:spPr/>
      <dgm:t>
        <a:bodyPr/>
        <a:lstStyle/>
        <a:p>
          <a:endParaRPr lang="fi-FI"/>
        </a:p>
      </dgm:t>
    </dgm:pt>
    <dgm:pt modelId="{AEE23640-BB33-4BA3-860B-DF7BEEA7A2CA}" type="pres">
      <dgm:prSet presAssocID="{10D1A955-D042-4892-9C57-3B9429480532}" presName="node" presStyleLbl="node1" presStyleIdx="4" presStyleCnt="6" custScaleX="169172" custScaleY="149248" custRadScaleRad="126643" custRadScaleInc="1562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099931F7-ADD5-4AF6-AFE0-D91614747D84}" type="pres">
      <dgm:prSet presAssocID="{10D1A955-D042-4892-9C57-3B9429480532}" presName="dummy" presStyleCnt="0"/>
      <dgm:spPr/>
    </dgm:pt>
    <dgm:pt modelId="{FD18F52F-929E-421F-910C-C67F5EB79EB1}" type="pres">
      <dgm:prSet presAssocID="{DCDCD25A-A82B-4783-A10C-0664B4F75F87}" presName="sibTrans" presStyleLbl="sibTrans2D1" presStyleIdx="4" presStyleCnt="6"/>
      <dgm:spPr/>
      <dgm:t>
        <a:bodyPr/>
        <a:lstStyle/>
        <a:p>
          <a:endParaRPr lang="fi-FI"/>
        </a:p>
      </dgm:t>
    </dgm:pt>
    <dgm:pt modelId="{C2A199EF-8F57-4B98-9F01-318D74CD817D}" type="pres">
      <dgm:prSet presAssocID="{15B450A8-3AD0-4607-A988-192526665229}" presName="node" presStyleLbl="node1" presStyleIdx="5" presStyleCnt="6" custScaleX="169914" custScaleY="145055" custRadScaleRad="133511" custRadScaleInc="-2772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i-FI"/>
        </a:p>
      </dgm:t>
    </dgm:pt>
    <dgm:pt modelId="{ACF25ABC-B6C1-4A35-A956-6AA7AF354FE6}" type="pres">
      <dgm:prSet presAssocID="{15B450A8-3AD0-4607-A988-192526665229}" presName="dummy" presStyleCnt="0"/>
      <dgm:spPr/>
    </dgm:pt>
    <dgm:pt modelId="{66D98AD5-9253-4E83-9988-D00140BAC07E}" type="pres">
      <dgm:prSet presAssocID="{239225D0-6327-4ADE-AAD0-2CF2BDA059A9}" presName="sibTrans" presStyleLbl="sibTrans2D1" presStyleIdx="5" presStyleCnt="6"/>
      <dgm:spPr/>
      <dgm:t>
        <a:bodyPr/>
        <a:lstStyle/>
        <a:p>
          <a:endParaRPr lang="fi-FI"/>
        </a:p>
      </dgm:t>
    </dgm:pt>
  </dgm:ptLst>
  <dgm:cxnLst>
    <dgm:cxn modelId="{7DE30AF3-2DA1-4B7C-84D5-A107BC79960B}" srcId="{AB91E0A2-3E9B-4172-9523-FCCB8AC67F74}" destId="{10D1A955-D042-4892-9C57-3B9429480532}" srcOrd="4" destOrd="0" parTransId="{F82FD6E0-B129-4B4F-8490-CCFD8EAFF1D3}" sibTransId="{DCDCD25A-A82B-4783-A10C-0664B4F75F87}"/>
    <dgm:cxn modelId="{3E40C579-C64F-4413-B42E-A82033A71170}" type="presOf" srcId="{AB91E0A2-3E9B-4172-9523-FCCB8AC67F74}" destId="{54AFB15B-9356-4897-AA25-9984A7AEA58A}" srcOrd="0" destOrd="0" presId="urn:microsoft.com/office/officeart/2005/8/layout/radial6"/>
    <dgm:cxn modelId="{DF7ADCEB-06D8-47BE-BF12-F8DB55D0F854}" type="presOf" srcId="{983FA599-677C-4CE8-A349-C65F10A62AFC}" destId="{5A7FEC5B-3613-436E-9340-309DC072AC04}" srcOrd="0" destOrd="0" presId="urn:microsoft.com/office/officeart/2005/8/layout/radial6"/>
    <dgm:cxn modelId="{1C9A9553-5341-494B-8FFA-6898B699EC98}" type="presOf" srcId="{C15F40F6-DE76-42A7-BE10-DB4B751A6789}" destId="{C2D85DB0-BF3B-40DD-A54A-E5C329F2C739}" srcOrd="0" destOrd="0" presId="urn:microsoft.com/office/officeart/2005/8/layout/radial6"/>
    <dgm:cxn modelId="{789CA316-9289-47E5-8806-D7C8B29B376F}" type="presOf" srcId="{33763D92-7D29-4AA4-A150-9701685B1F9D}" destId="{FA4D804E-1442-4804-BC3C-015A276EB01C}" srcOrd="0" destOrd="0" presId="urn:microsoft.com/office/officeart/2005/8/layout/radial6"/>
    <dgm:cxn modelId="{5BA09789-D594-47B9-990A-A66A3FC87F13}" srcId="{AB91E0A2-3E9B-4172-9523-FCCB8AC67F74}" destId="{0982D9D6-798C-41EA-A273-06321B9226EB}" srcOrd="2" destOrd="0" parTransId="{F8B6FEB3-B131-4F5E-AA9B-CA8052CAC952}" sibTransId="{404748B4-CE65-45FA-967C-3B80B596B75D}"/>
    <dgm:cxn modelId="{413E4F86-F333-4C25-9D8D-33B9452943FF}" type="presOf" srcId="{DCDCD25A-A82B-4783-A10C-0664B4F75F87}" destId="{FD18F52F-929E-421F-910C-C67F5EB79EB1}" srcOrd="0" destOrd="0" presId="urn:microsoft.com/office/officeart/2005/8/layout/radial6"/>
    <dgm:cxn modelId="{A3372DBF-512A-40EC-B715-C3718D0F2577}" type="presOf" srcId="{03E0F640-D94B-4A1A-845E-F186B1EC935E}" destId="{6CF933D9-8858-48FA-B462-2D002C505E8E}" srcOrd="0" destOrd="0" presId="urn:microsoft.com/office/officeart/2005/8/layout/radial6"/>
    <dgm:cxn modelId="{341FD19D-1C75-4026-953B-C7356F950717}" srcId="{AB91E0A2-3E9B-4172-9523-FCCB8AC67F74}" destId="{4791B23B-8340-499D-A4DE-5F3EE30BAC64}" srcOrd="0" destOrd="0" parTransId="{3647CC98-5077-4F6A-94A7-61BE8704708B}" sibTransId="{A1140775-687B-4E63-8102-7EACC22666A4}"/>
    <dgm:cxn modelId="{E6C22A7F-F41A-4F2D-9B99-8C2CBBE914F7}" srcId="{AB91E0A2-3E9B-4172-9523-FCCB8AC67F74}" destId="{03E0F640-D94B-4A1A-845E-F186B1EC935E}" srcOrd="1" destOrd="0" parTransId="{5D875B87-DBD7-43A3-9EE9-FC33B2366074}" sibTransId="{33763D92-7D29-4AA4-A150-9701685B1F9D}"/>
    <dgm:cxn modelId="{3F590D0D-8AC4-41AA-ACD3-EB6BAD090887}" srcId="{AB91E0A2-3E9B-4172-9523-FCCB8AC67F74}" destId="{983FA599-677C-4CE8-A349-C65F10A62AFC}" srcOrd="3" destOrd="0" parTransId="{7E9951E7-8ABD-4A90-B465-A6D16B62B0A2}" sibTransId="{9A638850-AB5E-4883-B3C8-D2975ACD6C8D}"/>
    <dgm:cxn modelId="{E17239B4-AEDE-40FD-A9D8-28BD91E13CF1}" type="presOf" srcId="{9A638850-AB5E-4883-B3C8-D2975ACD6C8D}" destId="{AD0D901B-9F90-4DEC-A079-4C4B18B2EBE2}" srcOrd="0" destOrd="0" presId="urn:microsoft.com/office/officeart/2005/8/layout/radial6"/>
    <dgm:cxn modelId="{B419F3FE-9345-41CB-ADCD-9A0031D7CF27}" type="presOf" srcId="{10D1A955-D042-4892-9C57-3B9429480532}" destId="{AEE23640-BB33-4BA3-860B-DF7BEEA7A2CA}" srcOrd="0" destOrd="0" presId="urn:microsoft.com/office/officeart/2005/8/layout/radial6"/>
    <dgm:cxn modelId="{992F33D4-86AD-4545-8853-E6CC64C57E13}" type="presOf" srcId="{0982D9D6-798C-41EA-A273-06321B9226EB}" destId="{1ED2B0E8-3915-41A6-9B12-49840F2ECCE0}" srcOrd="0" destOrd="0" presId="urn:microsoft.com/office/officeart/2005/8/layout/radial6"/>
    <dgm:cxn modelId="{14E6A747-B7B7-43C3-B335-DDA271C03E9A}" srcId="{C15F40F6-DE76-42A7-BE10-DB4B751A6789}" destId="{AB91E0A2-3E9B-4172-9523-FCCB8AC67F74}" srcOrd="0" destOrd="0" parTransId="{825BC967-6DF4-4798-9803-2DD0C785FF44}" sibTransId="{CE8DBDA7-1118-4A67-9BF1-320047384CE9}"/>
    <dgm:cxn modelId="{B8B5CC6A-CA3E-4117-B729-012BE587A1AA}" type="presOf" srcId="{239225D0-6327-4ADE-AAD0-2CF2BDA059A9}" destId="{66D98AD5-9253-4E83-9988-D00140BAC07E}" srcOrd="0" destOrd="0" presId="urn:microsoft.com/office/officeart/2005/8/layout/radial6"/>
    <dgm:cxn modelId="{67892A58-5328-464C-88CC-0C8DBB926939}" type="presOf" srcId="{A1140775-687B-4E63-8102-7EACC22666A4}" destId="{C7DCBDA3-67B7-4B5B-9681-1ACD61BB833E}" srcOrd="0" destOrd="0" presId="urn:microsoft.com/office/officeart/2005/8/layout/radial6"/>
    <dgm:cxn modelId="{D068E612-B1DE-41C7-B44A-F55E15384C79}" type="presOf" srcId="{15B450A8-3AD0-4607-A988-192526665229}" destId="{C2A199EF-8F57-4B98-9F01-318D74CD817D}" srcOrd="0" destOrd="0" presId="urn:microsoft.com/office/officeart/2005/8/layout/radial6"/>
    <dgm:cxn modelId="{07F9CEC1-6BDD-4A65-9712-122794A460E6}" type="presOf" srcId="{4791B23B-8340-499D-A4DE-5F3EE30BAC64}" destId="{035A5613-19D1-4FF8-A4E0-E934C010DB65}" srcOrd="0" destOrd="0" presId="urn:microsoft.com/office/officeart/2005/8/layout/radial6"/>
    <dgm:cxn modelId="{9EACAD0D-2817-4B00-B103-10460B4AC30B}" srcId="{AB91E0A2-3E9B-4172-9523-FCCB8AC67F74}" destId="{15B450A8-3AD0-4607-A988-192526665229}" srcOrd="5" destOrd="0" parTransId="{7F905F59-05C3-42F6-B573-E2EE0990C9D8}" sibTransId="{239225D0-6327-4ADE-AAD0-2CF2BDA059A9}"/>
    <dgm:cxn modelId="{1DB729DF-2A2F-45C7-A5A0-B7E64F59F172}" type="presOf" srcId="{404748B4-CE65-45FA-967C-3B80B596B75D}" destId="{47E00A50-1019-416E-8FE9-260A1C7B3E8E}" srcOrd="0" destOrd="0" presId="urn:microsoft.com/office/officeart/2005/8/layout/radial6"/>
    <dgm:cxn modelId="{6C47F0E0-7AE8-4D9D-8F97-A01F9658C322}" type="presParOf" srcId="{C2D85DB0-BF3B-40DD-A54A-E5C329F2C739}" destId="{54AFB15B-9356-4897-AA25-9984A7AEA58A}" srcOrd="0" destOrd="0" presId="urn:microsoft.com/office/officeart/2005/8/layout/radial6"/>
    <dgm:cxn modelId="{08C5EE10-4F5B-47AA-9F44-9D21B5ADA285}" type="presParOf" srcId="{C2D85DB0-BF3B-40DD-A54A-E5C329F2C739}" destId="{035A5613-19D1-4FF8-A4E0-E934C010DB65}" srcOrd="1" destOrd="0" presId="urn:microsoft.com/office/officeart/2005/8/layout/radial6"/>
    <dgm:cxn modelId="{7C8CF52F-2930-4814-A7AC-6379D7316AE4}" type="presParOf" srcId="{C2D85DB0-BF3B-40DD-A54A-E5C329F2C739}" destId="{46594CC0-E2B0-4038-8F68-B8AD580136C8}" srcOrd="2" destOrd="0" presId="urn:microsoft.com/office/officeart/2005/8/layout/radial6"/>
    <dgm:cxn modelId="{7EE782E3-7F4C-4621-B3AC-F3193ADFA719}" type="presParOf" srcId="{C2D85DB0-BF3B-40DD-A54A-E5C329F2C739}" destId="{C7DCBDA3-67B7-4B5B-9681-1ACD61BB833E}" srcOrd="3" destOrd="0" presId="urn:microsoft.com/office/officeart/2005/8/layout/radial6"/>
    <dgm:cxn modelId="{FE76B668-56C1-450D-AB82-CC86AE9487DD}" type="presParOf" srcId="{C2D85DB0-BF3B-40DD-A54A-E5C329F2C739}" destId="{6CF933D9-8858-48FA-B462-2D002C505E8E}" srcOrd="4" destOrd="0" presId="urn:microsoft.com/office/officeart/2005/8/layout/radial6"/>
    <dgm:cxn modelId="{38B523FF-DE6B-4988-AFCA-CDDA83FE5498}" type="presParOf" srcId="{C2D85DB0-BF3B-40DD-A54A-E5C329F2C739}" destId="{1283256A-4E39-488B-99DE-979E63915906}" srcOrd="5" destOrd="0" presId="urn:microsoft.com/office/officeart/2005/8/layout/radial6"/>
    <dgm:cxn modelId="{F13E8D91-81D2-4783-BF5D-16C53FB8DCEE}" type="presParOf" srcId="{C2D85DB0-BF3B-40DD-A54A-E5C329F2C739}" destId="{FA4D804E-1442-4804-BC3C-015A276EB01C}" srcOrd="6" destOrd="0" presId="urn:microsoft.com/office/officeart/2005/8/layout/radial6"/>
    <dgm:cxn modelId="{A0D9F2B4-8588-41E6-B51A-704EECB5B458}" type="presParOf" srcId="{C2D85DB0-BF3B-40DD-A54A-E5C329F2C739}" destId="{1ED2B0E8-3915-41A6-9B12-49840F2ECCE0}" srcOrd="7" destOrd="0" presId="urn:microsoft.com/office/officeart/2005/8/layout/radial6"/>
    <dgm:cxn modelId="{449C278D-C82E-402E-B428-922E466E9279}" type="presParOf" srcId="{C2D85DB0-BF3B-40DD-A54A-E5C329F2C739}" destId="{6311F3BE-A691-4115-9D85-4A1D66A2B84C}" srcOrd="8" destOrd="0" presId="urn:microsoft.com/office/officeart/2005/8/layout/radial6"/>
    <dgm:cxn modelId="{47844A01-FB89-487F-95EE-D14572AFAFDC}" type="presParOf" srcId="{C2D85DB0-BF3B-40DD-A54A-E5C329F2C739}" destId="{47E00A50-1019-416E-8FE9-260A1C7B3E8E}" srcOrd="9" destOrd="0" presId="urn:microsoft.com/office/officeart/2005/8/layout/radial6"/>
    <dgm:cxn modelId="{7820A510-9863-46F3-B44C-CC8F48E10A9E}" type="presParOf" srcId="{C2D85DB0-BF3B-40DD-A54A-E5C329F2C739}" destId="{5A7FEC5B-3613-436E-9340-309DC072AC04}" srcOrd="10" destOrd="0" presId="urn:microsoft.com/office/officeart/2005/8/layout/radial6"/>
    <dgm:cxn modelId="{938453C1-428B-4584-B516-DF95D1EA826E}" type="presParOf" srcId="{C2D85DB0-BF3B-40DD-A54A-E5C329F2C739}" destId="{4646A910-41D8-45B3-BA97-724EABA8527C}" srcOrd="11" destOrd="0" presId="urn:microsoft.com/office/officeart/2005/8/layout/radial6"/>
    <dgm:cxn modelId="{1B152D16-FFC6-4640-A849-3B881EBEBAB2}" type="presParOf" srcId="{C2D85DB0-BF3B-40DD-A54A-E5C329F2C739}" destId="{AD0D901B-9F90-4DEC-A079-4C4B18B2EBE2}" srcOrd="12" destOrd="0" presId="urn:microsoft.com/office/officeart/2005/8/layout/radial6"/>
    <dgm:cxn modelId="{0DBD1C3E-5094-40F9-967F-17F4AFA92E24}" type="presParOf" srcId="{C2D85DB0-BF3B-40DD-A54A-E5C329F2C739}" destId="{AEE23640-BB33-4BA3-860B-DF7BEEA7A2CA}" srcOrd="13" destOrd="0" presId="urn:microsoft.com/office/officeart/2005/8/layout/radial6"/>
    <dgm:cxn modelId="{7413AB28-4C18-4D8D-B70E-4325E02E9EBB}" type="presParOf" srcId="{C2D85DB0-BF3B-40DD-A54A-E5C329F2C739}" destId="{099931F7-ADD5-4AF6-AFE0-D91614747D84}" srcOrd="14" destOrd="0" presId="urn:microsoft.com/office/officeart/2005/8/layout/radial6"/>
    <dgm:cxn modelId="{1DA8E999-1CD6-4390-82B5-160814075EFF}" type="presParOf" srcId="{C2D85DB0-BF3B-40DD-A54A-E5C329F2C739}" destId="{FD18F52F-929E-421F-910C-C67F5EB79EB1}" srcOrd="15" destOrd="0" presId="urn:microsoft.com/office/officeart/2005/8/layout/radial6"/>
    <dgm:cxn modelId="{14A85B26-182B-4FDD-A26C-DB716E2286DF}" type="presParOf" srcId="{C2D85DB0-BF3B-40DD-A54A-E5C329F2C739}" destId="{C2A199EF-8F57-4B98-9F01-318D74CD817D}" srcOrd="16" destOrd="0" presId="urn:microsoft.com/office/officeart/2005/8/layout/radial6"/>
    <dgm:cxn modelId="{CFCF50DF-C913-4EEF-B9AE-F13141884BFA}" type="presParOf" srcId="{C2D85DB0-BF3B-40DD-A54A-E5C329F2C739}" destId="{ACF25ABC-B6C1-4A35-A956-6AA7AF354FE6}" srcOrd="17" destOrd="0" presId="urn:microsoft.com/office/officeart/2005/8/layout/radial6"/>
    <dgm:cxn modelId="{4DB23E9A-A3A7-4C81-8743-AA1D5AE46945}" type="presParOf" srcId="{C2D85DB0-BF3B-40DD-A54A-E5C329F2C739}" destId="{66D98AD5-9253-4E83-9988-D00140BAC07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98AD5-9253-4E83-9988-D00140BAC07E}">
      <dsp:nvSpPr>
        <dsp:cNvPr id="0" name=""/>
        <dsp:cNvSpPr/>
      </dsp:nvSpPr>
      <dsp:spPr>
        <a:xfrm>
          <a:off x="1964792" y="239661"/>
          <a:ext cx="2759346" cy="2759346"/>
        </a:xfrm>
        <a:prstGeom prst="blockArc">
          <a:avLst>
            <a:gd name="adj1" fmla="val 12463281"/>
            <a:gd name="adj2" fmla="val 17649245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8F52F-929E-421F-910C-C67F5EB79EB1}">
      <dsp:nvSpPr>
        <dsp:cNvPr id="0" name=""/>
        <dsp:cNvSpPr/>
      </dsp:nvSpPr>
      <dsp:spPr>
        <a:xfrm>
          <a:off x="1938968" y="286522"/>
          <a:ext cx="2759346" cy="2759346"/>
        </a:xfrm>
        <a:prstGeom prst="blockArc">
          <a:avLst>
            <a:gd name="adj1" fmla="val 8477778"/>
            <a:gd name="adj2" fmla="val 12599693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D901B-9F90-4DEC-A079-4C4B18B2EBE2}">
      <dsp:nvSpPr>
        <dsp:cNvPr id="0" name=""/>
        <dsp:cNvSpPr/>
      </dsp:nvSpPr>
      <dsp:spPr>
        <a:xfrm>
          <a:off x="2054026" y="454750"/>
          <a:ext cx="2759346" cy="2759346"/>
        </a:xfrm>
        <a:prstGeom prst="blockArc">
          <a:avLst>
            <a:gd name="adj1" fmla="val 4087954"/>
            <a:gd name="adj2" fmla="val 8997856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00A50-1019-416E-8FE9-260A1C7B3E8E}">
      <dsp:nvSpPr>
        <dsp:cNvPr id="0" name=""/>
        <dsp:cNvSpPr/>
      </dsp:nvSpPr>
      <dsp:spPr>
        <a:xfrm>
          <a:off x="3067879" y="458537"/>
          <a:ext cx="2759346" cy="2759346"/>
        </a:xfrm>
        <a:prstGeom prst="blockArc">
          <a:avLst>
            <a:gd name="adj1" fmla="val 1987707"/>
            <a:gd name="adj2" fmla="val 6737729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D804E-1442-4804-BC3C-015A276EB01C}">
      <dsp:nvSpPr>
        <dsp:cNvPr id="0" name=""/>
        <dsp:cNvSpPr/>
      </dsp:nvSpPr>
      <dsp:spPr>
        <a:xfrm>
          <a:off x="3131260" y="369518"/>
          <a:ext cx="2759346" cy="2759346"/>
        </a:xfrm>
        <a:prstGeom prst="blockArc">
          <a:avLst>
            <a:gd name="adj1" fmla="val 19554822"/>
            <a:gd name="adj2" fmla="val 2266367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CBDA3-67B7-4B5B-9681-1ACD61BB833E}">
      <dsp:nvSpPr>
        <dsp:cNvPr id="0" name=""/>
        <dsp:cNvSpPr/>
      </dsp:nvSpPr>
      <dsp:spPr>
        <a:xfrm>
          <a:off x="3056420" y="244953"/>
          <a:ext cx="2759346" cy="2759346"/>
        </a:xfrm>
        <a:prstGeom prst="blockArc">
          <a:avLst>
            <a:gd name="adj1" fmla="val 14784081"/>
            <a:gd name="adj2" fmla="val 19925467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FB15B-9356-4897-AA25-9984A7AEA58A}">
      <dsp:nvSpPr>
        <dsp:cNvPr id="0" name=""/>
        <dsp:cNvSpPr/>
      </dsp:nvSpPr>
      <dsp:spPr>
        <a:xfrm>
          <a:off x="3160339" y="1025726"/>
          <a:ext cx="1596255" cy="131670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i="1" kern="1200" dirty="0" smtClean="0">
              <a:solidFill>
                <a:schemeClr val="bg1"/>
              </a:solidFill>
            </a:rPr>
            <a:t>”Turvallisen </a:t>
          </a:r>
          <a:r>
            <a:rPr lang="fi-FI" sz="1200" b="1" i="1" kern="1200" dirty="0">
              <a:solidFill>
                <a:schemeClr val="bg1"/>
              </a:solidFill>
            </a:rPr>
            <a:t>kipakka Kihniö</a:t>
          </a:r>
          <a:r>
            <a:rPr lang="fi-FI" sz="1200" b="1" i="1" kern="1200" dirty="0" smtClean="0">
              <a:solidFill>
                <a:schemeClr val="bg1"/>
              </a:solidFill>
            </a:rPr>
            <a:t>"</a:t>
          </a:r>
          <a:endParaRPr lang="fi-FI" sz="1200" b="1" i="1" kern="1200" dirty="0">
            <a:solidFill>
              <a:schemeClr val="bg1"/>
            </a:solidFill>
          </a:endParaRPr>
        </a:p>
      </dsp:txBody>
      <dsp:txXfrm>
        <a:off x="3394105" y="1218553"/>
        <a:ext cx="1128723" cy="931049"/>
      </dsp:txXfrm>
    </dsp:sp>
    <dsp:sp modelId="{035A5613-19D1-4FF8-A4E0-E934C010DB65}">
      <dsp:nvSpPr>
        <dsp:cNvPr id="0" name=""/>
        <dsp:cNvSpPr/>
      </dsp:nvSpPr>
      <dsp:spPr>
        <a:xfrm>
          <a:off x="3024791" y="-253370"/>
          <a:ext cx="1742930" cy="128455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/>
            <a:t>Edistämme asukkaiden hyvinvointia</a:t>
          </a:r>
        </a:p>
      </dsp:txBody>
      <dsp:txXfrm>
        <a:off x="3087498" y="-190663"/>
        <a:ext cx="1617516" cy="1159143"/>
      </dsp:txXfrm>
    </dsp:sp>
    <dsp:sp modelId="{6CF933D9-8858-48FA-B462-2D002C505E8E}">
      <dsp:nvSpPr>
        <dsp:cNvPr id="0" name=""/>
        <dsp:cNvSpPr/>
      </dsp:nvSpPr>
      <dsp:spPr>
        <a:xfrm>
          <a:off x="4946426" y="372503"/>
          <a:ext cx="1362637" cy="1241879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/>
            <a:t>Kehitämme alueen elinvoimaa</a:t>
          </a:r>
          <a:endParaRPr lang="fi-FI" sz="1100" kern="1200"/>
        </a:p>
      </dsp:txBody>
      <dsp:txXfrm>
        <a:off x="5007050" y="433127"/>
        <a:ext cx="1241389" cy="1120631"/>
      </dsp:txXfrm>
    </dsp:sp>
    <dsp:sp modelId="{1ED2B0E8-3915-41A6-9B12-49840F2ECCE0}">
      <dsp:nvSpPr>
        <dsp:cNvPr id="0" name=""/>
        <dsp:cNvSpPr/>
      </dsp:nvSpPr>
      <dsp:spPr>
        <a:xfrm>
          <a:off x="4809677" y="1910185"/>
          <a:ext cx="1534329" cy="1329998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/>
            <a:t>Talous ja </a:t>
          </a:r>
          <a:r>
            <a:rPr lang="fi-FI" sz="1100" b="1" kern="1200" dirty="0" smtClean="0"/>
            <a:t>omistaja-politiikkamme</a:t>
          </a:r>
          <a:endParaRPr lang="fi-FI" sz="1100" b="1" kern="1200" dirty="0"/>
        </a:p>
      </dsp:txBody>
      <dsp:txXfrm>
        <a:off x="4874602" y="1975110"/>
        <a:ext cx="1404479" cy="1200148"/>
      </dsp:txXfrm>
    </dsp:sp>
    <dsp:sp modelId="{5A7FEC5B-3613-436E-9340-309DC072AC04}">
      <dsp:nvSpPr>
        <dsp:cNvPr id="0" name=""/>
        <dsp:cNvSpPr/>
      </dsp:nvSpPr>
      <dsp:spPr>
        <a:xfrm>
          <a:off x="3166528" y="2354466"/>
          <a:ext cx="1538859" cy="146284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/>
            <a:t>Kuntalaisemme vaikuttaa ja osallistuu</a:t>
          </a:r>
          <a:endParaRPr lang="fi-FI" sz="1100" kern="1200"/>
        </a:p>
      </dsp:txBody>
      <dsp:txXfrm>
        <a:off x="3237938" y="2425876"/>
        <a:ext cx="1396039" cy="1320021"/>
      </dsp:txXfrm>
    </dsp:sp>
    <dsp:sp modelId="{AEE23640-BB33-4BA3-860B-DF7BEEA7A2CA}">
      <dsp:nvSpPr>
        <dsp:cNvPr id="0" name=""/>
        <dsp:cNvSpPr/>
      </dsp:nvSpPr>
      <dsp:spPr>
        <a:xfrm>
          <a:off x="1533600" y="1862995"/>
          <a:ext cx="1465387" cy="1292803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/>
            <a:t>Palvelumme kuntalaisille</a:t>
          </a:r>
        </a:p>
      </dsp:txBody>
      <dsp:txXfrm>
        <a:off x="1596709" y="1926104"/>
        <a:ext cx="1339169" cy="1166585"/>
      </dsp:txXfrm>
    </dsp:sp>
    <dsp:sp modelId="{C2A199EF-8F57-4B98-9F01-318D74CD817D}">
      <dsp:nvSpPr>
        <dsp:cNvPr id="0" name=""/>
        <dsp:cNvSpPr/>
      </dsp:nvSpPr>
      <dsp:spPr>
        <a:xfrm>
          <a:off x="1414847" y="363813"/>
          <a:ext cx="1471815" cy="1256483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/>
            <a:t>Avoin </a:t>
          </a:r>
          <a:r>
            <a:rPr lang="fi-FI" sz="1100" b="1" kern="1200" dirty="0" smtClean="0"/>
            <a:t>henkilöstö-politiikkamme</a:t>
          </a:r>
          <a:endParaRPr lang="fi-FI" sz="1100" b="1" kern="1200" dirty="0"/>
        </a:p>
      </dsp:txBody>
      <dsp:txXfrm>
        <a:off x="1476183" y="425149"/>
        <a:ext cx="1349143" cy="1133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23CD-44C0-42BD-85E8-84E82D520568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BF141-C8BA-48A4-A3E8-21B1BD2D5E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950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781C6-803F-4FAC-A214-D398B78875D0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165DD-4D82-46D9-BDF9-17EB4A2816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34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99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109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425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425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425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Yksityiskohdat jää vai ei jää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455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Yksityiskohdat jää vai ei jää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45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fi-FI" baseline="0" dirty="0" smtClean="0"/>
              <a:t>Matalan kynnyksen toiminta?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133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Yksityiskohdat jää vai ei jää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455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Viestintäkeinoja, viestintävälineitä…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95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35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359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35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3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fi-FI" baseline="0" dirty="0" smtClean="0"/>
              <a:t>Matalan kynnyksen toiminta?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13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fi-FI" baseline="0" dirty="0" smtClean="0"/>
              <a:t>Matalan kynnyksen toiminta?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13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fi-FI" baseline="0" dirty="0" smtClean="0"/>
              <a:t>Matalan kynnyksen toiminta?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13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smtClean="0"/>
              <a:t>Elinvoimaa</a:t>
            </a:r>
            <a:r>
              <a:rPr lang="fi-FI" baseline="0" dirty="0" smtClean="0"/>
              <a:t> – tonttivarantoa ja tontteja tarvitaan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Elinvoima suurimmassa roolissa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Uusi päiväkoti ja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23 valtatien varressa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165DD-4D82-46D9-BDF9-17EB4A28164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8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00" y="4834801"/>
            <a:ext cx="1704445" cy="197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200" y="841772"/>
            <a:ext cx="7610400" cy="1790700"/>
          </a:xfrm>
        </p:spPr>
        <p:txBody>
          <a:bodyPr anchor="b"/>
          <a:lstStyle>
            <a:lvl1pPr algn="ctr">
              <a:defRPr sz="26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200" y="2701528"/>
            <a:ext cx="76104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5050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uora yhdysviiva 11"/>
          <p:cNvCxnSpPr/>
          <p:nvPr/>
        </p:nvCxnSpPr>
        <p:spPr bwMode="auto">
          <a:xfrm>
            <a:off x="0" y="4692254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Kuva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106" b="27529"/>
          <a:stretch/>
        </p:blipFill>
        <p:spPr>
          <a:xfrm>
            <a:off x="471489" y="195420"/>
            <a:ext cx="1025470" cy="443518"/>
          </a:xfrm>
          <a:prstGeom prst="rect">
            <a:avLst/>
          </a:prstGeom>
        </p:spPr>
      </p:pic>
      <p:sp>
        <p:nvSpPr>
          <p:cNvPr id="19" name="Ellipsi 6"/>
          <p:cNvSpPr/>
          <p:nvPr/>
        </p:nvSpPr>
        <p:spPr bwMode="auto">
          <a:xfrm>
            <a:off x="1584035" y="413558"/>
            <a:ext cx="170058" cy="170058"/>
          </a:xfrm>
          <a:prstGeom prst="ellipse">
            <a:avLst/>
          </a:prstGeom>
          <a:solidFill>
            <a:srgbClr val="E95D0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Ellipsi 9"/>
          <p:cNvSpPr/>
          <p:nvPr userDrawn="1"/>
        </p:nvSpPr>
        <p:spPr bwMode="black">
          <a:xfrm>
            <a:off x="8263217" y="4585068"/>
            <a:ext cx="216000" cy="214372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205076" y="110700"/>
            <a:ext cx="4166142" cy="1863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via &gt; Home &gt; FCG &gt; Header/Footer &gt; Footer</a:t>
            </a:r>
            <a:endParaRPr lang="fi-FI" dirty="0"/>
          </a:p>
        </p:txBody>
      </p: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5751513" y="4877991"/>
            <a:ext cx="3179762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16.9.2020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49587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910" y="260604"/>
            <a:ext cx="7610400" cy="61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910" y="969300"/>
            <a:ext cx="7610400" cy="356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Clr>
                <a:srgbClr val="005192"/>
              </a:buClr>
              <a:defRPr sz="2000">
                <a:solidFill>
                  <a:srgbClr val="505050"/>
                </a:solidFill>
              </a:defRPr>
            </a:lvl1pPr>
            <a:lvl2pPr>
              <a:buClr>
                <a:srgbClr val="005192"/>
              </a:buClr>
              <a:defRPr sz="1800">
                <a:solidFill>
                  <a:srgbClr val="505050"/>
                </a:solidFill>
              </a:defRPr>
            </a:lvl2pPr>
            <a:lvl3pPr>
              <a:buClr>
                <a:srgbClr val="005192"/>
              </a:buClr>
              <a:defRPr sz="1600">
                <a:solidFill>
                  <a:srgbClr val="505050"/>
                </a:solidFill>
              </a:defRPr>
            </a:lvl3pPr>
            <a:lvl4pPr>
              <a:buClr>
                <a:srgbClr val="005192"/>
              </a:buClr>
              <a:defRPr sz="1400">
                <a:solidFill>
                  <a:srgbClr val="505050"/>
                </a:solidFill>
              </a:defRPr>
            </a:lvl4pPr>
            <a:lvl5pPr>
              <a:buClr>
                <a:srgbClr val="005192"/>
              </a:buClr>
              <a:defRPr sz="1400">
                <a:solidFill>
                  <a:srgbClr val="505050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>
          <a:xfrm>
            <a:off x="4207168" y="110700"/>
            <a:ext cx="4166142" cy="186334"/>
          </a:xfrm>
        </p:spPr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00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806" y="260604"/>
            <a:ext cx="7610400" cy="61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>
          <a:xfrm>
            <a:off x="4209064" y="110700"/>
            <a:ext cx="4166142" cy="186334"/>
          </a:xfrm>
        </p:spPr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68794" y="969300"/>
            <a:ext cx="3727605" cy="3564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35952" y="969300"/>
            <a:ext cx="3739254" cy="3564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7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910" y="260604"/>
            <a:ext cx="7610400" cy="61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>
          <a:xfrm>
            <a:off x="4207168" y="110700"/>
            <a:ext cx="4166142" cy="186334"/>
          </a:xfrm>
        </p:spPr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71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kautettu asettel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200" y="2127600"/>
            <a:ext cx="7610400" cy="61689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cxnSp>
        <p:nvCxnSpPr>
          <p:cNvPr id="4" name="Suora yhdysviiva 3"/>
          <p:cNvCxnSpPr/>
          <p:nvPr/>
        </p:nvCxnSpPr>
        <p:spPr bwMode="auto">
          <a:xfrm>
            <a:off x="0" y="4692254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5751513" y="4877991"/>
            <a:ext cx="3179762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bg1"/>
                </a:solidFill>
              </a:rPr>
              <a:t> </a:t>
            </a:r>
            <a:fld id="{BCC369D7-AD67-4007-8CD9-AD74EEED516B}" type="datetime1">
              <a:rPr lang="fi-FI" sz="800" smtClean="0">
                <a:solidFill>
                  <a:schemeClr val="bg1"/>
                </a:solidFill>
              </a:rPr>
              <a:pPr/>
              <a:t>16.9.2020</a:t>
            </a:fld>
            <a:r>
              <a:rPr lang="fi-FI" sz="800" dirty="0" smtClean="0">
                <a:solidFill>
                  <a:schemeClr val="bg1"/>
                </a:solidFill>
              </a:rPr>
              <a:t>  Page </a:t>
            </a:r>
            <a:fld id="{EB7EC751-C128-4BC6-B06C-92EC109D3C79}" type="slidenum">
              <a:rPr lang="fi-FI" sz="800" smtClean="0">
                <a:solidFill>
                  <a:schemeClr val="bg1"/>
                </a:solidFill>
              </a:rPr>
              <a:pPr/>
              <a:t>‹#›</a:t>
            </a:fld>
            <a:endParaRPr lang="fi-FI" sz="8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6"/>
          <p:cNvSpPr>
            <a:spLocks noGrp="1"/>
          </p:cNvSpPr>
          <p:nvPr>
            <p:ph type="ftr" sz="quarter" idx="10"/>
          </p:nvPr>
        </p:nvSpPr>
        <p:spPr>
          <a:xfrm>
            <a:off x="4207168" y="110700"/>
            <a:ext cx="4166142" cy="1863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via &gt; Home &gt; FCG &gt; Header/Footer &gt; Footer</a:t>
            </a:r>
            <a:endParaRPr lang="fi-FI" dirty="0"/>
          </a:p>
        </p:txBody>
      </p:sp>
      <p:pic>
        <p:nvPicPr>
          <p:cNvPr id="10" name="Kuva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5" y="4783322"/>
            <a:ext cx="785138" cy="273263"/>
          </a:xfrm>
          <a:prstGeom prst="rect">
            <a:avLst/>
          </a:prstGeom>
        </p:spPr>
      </p:pic>
      <p:sp>
        <p:nvSpPr>
          <p:cNvPr id="14" name="Ellipsi 9"/>
          <p:cNvSpPr/>
          <p:nvPr userDrawn="1"/>
        </p:nvSpPr>
        <p:spPr bwMode="black">
          <a:xfrm>
            <a:off x="8263217" y="4585068"/>
            <a:ext cx="216000" cy="21437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597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Mukautettu asettel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469225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200" y="799200"/>
            <a:ext cx="7610400" cy="61689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cxnSp>
        <p:nvCxnSpPr>
          <p:cNvPr id="4" name="Suora yhdysviiva 3"/>
          <p:cNvCxnSpPr/>
          <p:nvPr/>
        </p:nvCxnSpPr>
        <p:spPr bwMode="auto">
          <a:xfrm>
            <a:off x="0" y="4692254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5751513" y="4877991"/>
            <a:ext cx="3179762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bg1"/>
                </a:solidFill>
              </a:rPr>
              <a:t> </a:t>
            </a:r>
            <a:fld id="{BCC369D7-AD67-4007-8CD9-AD74EEED516B}" type="datetime1">
              <a:rPr lang="fi-FI" sz="800" smtClean="0">
                <a:solidFill>
                  <a:schemeClr val="bg1"/>
                </a:solidFill>
              </a:rPr>
              <a:pPr/>
              <a:t>16.9.2020</a:t>
            </a:fld>
            <a:r>
              <a:rPr lang="fi-FI" sz="800" dirty="0" smtClean="0">
                <a:solidFill>
                  <a:schemeClr val="bg1"/>
                </a:solidFill>
              </a:rPr>
              <a:t>  Page </a:t>
            </a:r>
            <a:fld id="{EB7EC751-C128-4BC6-B06C-92EC109D3C79}" type="slidenum">
              <a:rPr lang="fi-FI" sz="800" smtClean="0">
                <a:solidFill>
                  <a:schemeClr val="bg1"/>
                </a:solidFill>
              </a:rPr>
              <a:pPr/>
              <a:t>‹#›</a:t>
            </a:fld>
            <a:endParaRPr lang="fi-FI" sz="8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6"/>
          <p:cNvSpPr>
            <a:spLocks noGrp="1"/>
          </p:cNvSpPr>
          <p:nvPr>
            <p:ph type="ftr" sz="quarter" idx="10"/>
          </p:nvPr>
        </p:nvSpPr>
        <p:spPr>
          <a:xfrm>
            <a:off x="4207168" y="110700"/>
            <a:ext cx="4166142" cy="1863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via &gt; Home &gt; FCG &gt; Header/Footer &gt; Footer</a:t>
            </a:r>
            <a:endParaRPr lang="fi-FI" dirty="0"/>
          </a:p>
        </p:txBody>
      </p:sp>
      <p:pic>
        <p:nvPicPr>
          <p:cNvPr id="10" name="Kuva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5" y="4783322"/>
            <a:ext cx="785138" cy="273263"/>
          </a:xfrm>
          <a:prstGeom prst="rect">
            <a:avLst/>
          </a:prstGeom>
        </p:spPr>
      </p:pic>
      <p:sp>
        <p:nvSpPr>
          <p:cNvPr id="14" name="Ellipsi 9"/>
          <p:cNvSpPr/>
          <p:nvPr userDrawn="1"/>
        </p:nvSpPr>
        <p:spPr bwMode="black">
          <a:xfrm>
            <a:off x="8263217" y="4585068"/>
            <a:ext cx="216000" cy="21437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070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909" y="260604"/>
            <a:ext cx="7610400" cy="61689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5076" y="110700"/>
            <a:ext cx="4166142" cy="1863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via &gt; Home &gt; FCG &gt; Header/Footer &gt; Footer</a:t>
            </a:r>
            <a:endParaRPr lang="fi-FI" dirty="0"/>
          </a:p>
        </p:txBody>
      </p:sp>
      <p:cxnSp>
        <p:nvCxnSpPr>
          <p:cNvPr id="7" name="Suora yhdysviiva 6"/>
          <p:cNvCxnSpPr/>
          <p:nvPr/>
        </p:nvCxnSpPr>
        <p:spPr bwMode="black">
          <a:xfrm>
            <a:off x="0" y="4692254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5751513" y="4877991"/>
            <a:ext cx="3179762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16.9.2020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sp>
        <p:nvSpPr>
          <p:cNvPr id="10" name="Ellipsi 9"/>
          <p:cNvSpPr/>
          <p:nvPr/>
        </p:nvSpPr>
        <p:spPr bwMode="black">
          <a:xfrm>
            <a:off x="8263217" y="4585068"/>
            <a:ext cx="216000" cy="214372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kstin paikkamerkki 11"/>
          <p:cNvSpPr>
            <a:spLocks noGrp="1"/>
          </p:cNvSpPr>
          <p:nvPr>
            <p:ph type="body" idx="1"/>
          </p:nvPr>
        </p:nvSpPr>
        <p:spPr>
          <a:xfrm>
            <a:off x="762910" y="969300"/>
            <a:ext cx="7610400" cy="35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15" name="Kuva 17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87"/>
          <a:stretch/>
        </p:blipFill>
        <p:spPr>
          <a:xfrm>
            <a:off x="770400" y="4784399"/>
            <a:ext cx="650363" cy="273600"/>
          </a:xfrm>
          <a:prstGeom prst="rect">
            <a:avLst/>
          </a:prstGeom>
        </p:spPr>
      </p:pic>
      <p:sp>
        <p:nvSpPr>
          <p:cNvPr id="16" name="Ellipsi 10"/>
          <p:cNvSpPr/>
          <p:nvPr/>
        </p:nvSpPr>
        <p:spPr bwMode="auto">
          <a:xfrm>
            <a:off x="1449352" y="4918174"/>
            <a:ext cx="106351" cy="104783"/>
          </a:xfrm>
          <a:prstGeom prst="ellipse">
            <a:avLst/>
          </a:prstGeom>
          <a:solidFill>
            <a:srgbClr val="E95D0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4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61" r:id="rId2"/>
    <p:sldLayoutId id="2147483760" r:id="rId3"/>
    <p:sldLayoutId id="2147483733" r:id="rId4"/>
    <p:sldLayoutId id="2147483736" r:id="rId5"/>
    <p:sldLayoutId id="2147483762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7600" indent="-237600" algn="l" defTabSz="914400" rtl="0" eaLnBrk="1" latinLnBrk="0" hangingPunct="1">
        <a:lnSpc>
          <a:spcPct val="100000"/>
        </a:lnSpc>
        <a:spcBef>
          <a:spcPts val="480"/>
        </a:spcBef>
        <a:buClr>
          <a:schemeClr val="accent6"/>
        </a:buClr>
        <a:buFont typeface="Arial" panose="020B0604020202020204" pitchFamily="34" charset="0"/>
        <a:buChar char="•"/>
        <a:defRPr lang="fi-FI" sz="2000" kern="1200" smtClean="0">
          <a:solidFill>
            <a:srgbClr val="505050"/>
          </a:solidFill>
          <a:latin typeface="+mn-lt"/>
          <a:ea typeface="+mn-ea"/>
          <a:cs typeface="+mn-cs"/>
        </a:defRPr>
      </a:lvl1pPr>
      <a:lvl2pPr marL="496800" indent="-255600" algn="l" defTabSz="914400" rtl="0" eaLnBrk="1" latinLnBrk="0" hangingPunct="1">
        <a:lnSpc>
          <a:spcPct val="100000"/>
        </a:lnSpc>
        <a:spcBef>
          <a:spcPts val="432"/>
        </a:spcBef>
        <a:buClr>
          <a:schemeClr val="accent6"/>
        </a:buClr>
        <a:buFont typeface="Arial" panose="020B0604020202020204" pitchFamily="34" charset="0"/>
        <a:buChar char="•"/>
        <a:defRPr lang="fi-FI" sz="1800" kern="1200" smtClean="0">
          <a:solidFill>
            <a:srgbClr val="505050"/>
          </a:solidFill>
          <a:latin typeface="+mn-lt"/>
          <a:ea typeface="+mn-ea"/>
          <a:cs typeface="+mn-cs"/>
        </a:defRPr>
      </a:lvl2pPr>
      <a:lvl3pPr marL="752400" indent="-255600" algn="l" defTabSz="914400" rtl="0" eaLnBrk="1" latinLnBrk="0" hangingPunct="1">
        <a:lnSpc>
          <a:spcPct val="100000"/>
        </a:lnSpc>
        <a:spcBef>
          <a:spcPts val="384"/>
        </a:spcBef>
        <a:buClr>
          <a:schemeClr val="accent6"/>
        </a:buClr>
        <a:buFont typeface="Arial" panose="020B0604020202020204" pitchFamily="34" charset="0"/>
        <a:buChar char="•"/>
        <a:defRPr lang="fi-FI" sz="1600" kern="1200" smtClean="0">
          <a:solidFill>
            <a:srgbClr val="505050"/>
          </a:solidFill>
          <a:latin typeface="+mn-lt"/>
          <a:ea typeface="+mn-ea"/>
          <a:cs typeface="+mn-cs"/>
        </a:defRPr>
      </a:lvl3pPr>
      <a:lvl4pPr marL="990000" indent="-237600" algn="l" defTabSz="914400" rtl="0" eaLnBrk="1" latinLnBrk="0" hangingPunct="1">
        <a:lnSpc>
          <a:spcPct val="100000"/>
        </a:lnSpc>
        <a:spcBef>
          <a:spcPts val="336"/>
        </a:spcBef>
        <a:buClr>
          <a:schemeClr val="accent6"/>
        </a:buClr>
        <a:buFont typeface="Arial" panose="020B0604020202020204" pitchFamily="34" charset="0"/>
        <a:buChar char="•"/>
        <a:defRPr lang="fi-FI" sz="1400" kern="1200" smtClean="0">
          <a:solidFill>
            <a:srgbClr val="505050"/>
          </a:solidFill>
          <a:latin typeface="+mn-lt"/>
          <a:ea typeface="+mn-ea"/>
          <a:cs typeface="+mn-cs"/>
        </a:defRPr>
      </a:lvl4pPr>
      <a:lvl5pPr marL="1162800" indent="-144000" algn="l" defTabSz="914400" rtl="0" eaLnBrk="1" latinLnBrk="0" hangingPunct="1">
        <a:lnSpc>
          <a:spcPct val="100000"/>
        </a:lnSpc>
        <a:spcBef>
          <a:spcPts val="336"/>
        </a:spcBef>
        <a:buClr>
          <a:schemeClr val="accent6"/>
        </a:buClr>
        <a:buFont typeface="Arial" panose="020B0604020202020204" pitchFamily="34" charset="0"/>
        <a:buChar char="•"/>
        <a:defRPr lang="en-US" sz="1400" kern="1200" dirty="0">
          <a:solidFill>
            <a:srgbClr val="505050"/>
          </a:solidFill>
          <a:latin typeface="+mn-lt"/>
          <a:ea typeface="+mn-ea"/>
          <a:cs typeface="+mn-cs"/>
        </a:defRPr>
      </a:lvl5pPr>
      <a:lvl6pPr marL="1343025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24000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704975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85950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56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Kuntastrategian päivittäminen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Kihniön kuntastrategia 2025</a:t>
            </a:r>
          </a:p>
        </p:txBody>
      </p:sp>
    </p:spTree>
    <p:extLst>
      <p:ext uri="{BB962C8B-B14F-4D97-AF65-F5344CB8AC3E}">
        <p14:creationId xmlns:p14="http://schemas.microsoft.com/office/powerpoint/2010/main" val="21312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1059582"/>
            <a:ext cx="7992888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1275606"/>
            <a:ext cx="7610400" cy="35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Alueen elinvoiman lisääminen on lähivuosien tärkeimpiä asioita. Kuntamme tavoittelee uusia kuntalaisia, yrityksiä ja matkailijoita. 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r>
              <a:rPr lang="fi-FI" dirty="0" smtClean="0"/>
              <a:t>Tulevien vuosien konkreettisilla toimenpiteillä ja avoimella yhteistyöllä luomme edellytyksiä alueen elinvoiman kehittymiselle.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55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41820"/>
              </p:ext>
            </p:extLst>
          </p:nvPr>
        </p:nvGraphicFramePr>
        <p:xfrm>
          <a:off x="107504" y="555524"/>
          <a:ext cx="9001000" cy="57231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974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956">
                <a:tc rowSpan="3">
                  <a:txBody>
                    <a:bodyPr/>
                    <a:lstStyle/>
                    <a:p>
                      <a:r>
                        <a:rPr lang="fi-FI" sz="1000" dirty="0" smtClean="0"/>
                        <a:t>Uuden yritystoiminnan saaminen kuntaan ja olemassa olevien</a:t>
                      </a:r>
                      <a:r>
                        <a:rPr lang="fi-FI" sz="1000" baseline="0" dirty="0" smtClean="0"/>
                        <a:t> yrityksien toimintamahdollisuuksien kehittäminen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Edistetään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yritysten sijoittumista ja kehitetään alueen myyntiä yhteistyössä </a:t>
                      </a:r>
                      <a:r>
                        <a:rPr lang="fi-FI" sz="1000" baseline="0" dirty="0" err="1" smtClean="0">
                          <a:solidFill>
                            <a:schemeClr val="tx1"/>
                          </a:solidFill>
                        </a:rPr>
                        <a:t>Kehitys-Parkki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Oy:n kanssa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Yritysilta toukokuussa.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Uusia yrityksiä vuonna 2017 10 kpl.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Yrittäjämessut 9/17, kunta mukana.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-Teollisuusalueen kaavoitus meneillään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-Elinvoimatoimikunta toimii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-Meidän Kihniö-hanke 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498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Suunnitellaan määräaikaisen ”kehittäjä” toiminnan aloittamista omana toimintana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Toimenkuva, tehtävät ja markkinointikeinot suunnitellaan ennen hankkeeseen ryhtymistä huolella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Johtoryhmä pitää tärkeänä kehittäjän/</a:t>
                      </a:r>
                      <a:r>
                        <a:rPr lang="fi-FI" sz="1000" b="0" baseline="0" dirty="0" err="1" smtClean="0"/>
                        <a:t>hankkeistajan</a:t>
                      </a:r>
                      <a:r>
                        <a:rPr lang="fi-FI" sz="1000" b="0" baseline="0" dirty="0" smtClean="0"/>
                        <a:t> palkkaamista.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-Meidän Kihniö-hanke 2018-2019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-Hankeasioita hoitavat tekninen johtaja yhdessä elinvoimatoimikunnan ja kehitys-Parkin kanssa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953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Edistetään yrittäjien mahdollisuuksia saada toimitiloja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 </a:t>
                      </a:r>
                      <a:endParaRPr lang="fi-FI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strike="noStrike" dirty="0" smtClean="0">
                          <a:solidFill>
                            <a:schemeClr val="tx1"/>
                          </a:solidFill>
                        </a:rPr>
                        <a:t>-Teollisuusmaan hankinta</a:t>
                      </a:r>
                      <a:r>
                        <a:rPr lang="fi-FI" sz="1000" b="0" strike="noStrike" baseline="0" dirty="0" smtClean="0">
                          <a:solidFill>
                            <a:schemeClr val="tx1"/>
                          </a:solidFill>
                        </a:rPr>
                        <a:t> meneillään</a:t>
                      </a:r>
                      <a:endParaRPr lang="fi-FI" sz="10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076">
                <a:tc>
                  <a:txBody>
                    <a:bodyPr/>
                    <a:lstStyle/>
                    <a:p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toimenpiteet/huomiot: Elinvoimatoimikunta suunnitteilla.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Elinvoimatoimikunta perustettu ja toimii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Pro Kihniö 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8388424" y="159553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388424" y="463944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76778" y="341899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159194"/>
              </p:ext>
            </p:extLst>
          </p:nvPr>
        </p:nvGraphicFramePr>
        <p:xfrm>
          <a:off x="107504" y="555524"/>
          <a:ext cx="9001000" cy="60390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079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115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Matkailuyrittäjyyden mahdollisuuksien kehittäminen</a:t>
                      </a:r>
                    </a:p>
                    <a:p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Pyhäniemen 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alueen kehittäminen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Seurakunnan alue on ostettu kunnalle.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Markkinointisopimus alueen osalta vireillä.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Matkailuyhdistys / hanke kesäteatteri Kihniöön toteutui kesällä 2017.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-Lisämaata ostettu Pyhäniemen alueen kehittämistä varten, kehitysprojekti lähdössä käyntiin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46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Luonnossa liikkumisen mahdollisuuksien parantaminen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Retkiluistelurata </a:t>
                      </a:r>
                      <a:r>
                        <a:rPr lang="fi-FI" sz="1000" b="0" baseline="0" dirty="0" err="1" smtClean="0"/>
                        <a:t>Sulkueella</a:t>
                      </a:r>
                      <a:r>
                        <a:rPr lang="fi-FI" sz="1000" b="0" baseline="0" dirty="0" smtClean="0"/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Käskyvuoren näkötorni valmistui.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/>
                        <a:t>Maastoliikuntareitin parantamista, ja alueen perusparantamista.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-Käskyvuori-maastoliikuntareitin kehittämishanke lähdössä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</a:t>
                      </a:r>
                      <a:r>
                        <a:rPr lang="fi-FI" sz="1000" b="0" baseline="0" dirty="0" err="1" smtClean="0"/>
                        <a:t>Geopark</a:t>
                      </a:r>
                      <a:endParaRPr lang="fi-FI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-Pyhäniemen liikuntapuisto, </a:t>
                      </a:r>
                      <a:r>
                        <a:rPr lang="fi-FI" sz="1000" b="0" baseline="0" dirty="0" smtClean="0"/>
                        <a:t>Suutarinpuisto, Aitonevan Turvemuseo alueineen</a:t>
                      </a:r>
                      <a:endParaRPr lang="fi-FI" sz="1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120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Yhteistyö matkailuyrityksien kanssa – kehitetään matkailutuotteita, parannetaan matkailumateriaalia</a:t>
                      </a:r>
                      <a:r>
                        <a:rPr lang="fi-FI" sz="10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 tehdään matkailun kehittämissuunnitelma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Matkailuyhdistyksen kanssa yhteistyötä/väliaikainen rahoitus hankkeelle. Yhteiset tapaamiset, kunta, matkailuyhdistys, Pyhäniemi.</a:t>
                      </a:r>
                      <a:endParaRPr lang="fi-FI" sz="1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strike="noStrike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  <a:r>
                        <a:rPr lang="fi-FI" sz="1000" b="0" strike="noStrike" baseline="0" dirty="0" smtClean="0">
                          <a:solidFill>
                            <a:schemeClr val="tx1"/>
                          </a:solidFill>
                        </a:rPr>
                        <a:t> Em. Myös </a:t>
                      </a:r>
                      <a:r>
                        <a:rPr lang="fi-FI" sz="1000" b="0" strike="noStrike" baseline="0" dirty="0" smtClean="0">
                          <a:solidFill>
                            <a:schemeClr val="tx1"/>
                          </a:solidFill>
                        </a:rPr>
                        <a:t>2020, </a:t>
                      </a:r>
                      <a:r>
                        <a:rPr lang="fi-FI" sz="1000" b="0" strike="noStrike" baseline="0" dirty="0" err="1" smtClean="0">
                          <a:solidFill>
                            <a:schemeClr val="tx1"/>
                          </a:solidFill>
                        </a:rPr>
                        <a:t>Luoteis</a:t>
                      </a:r>
                      <a:r>
                        <a:rPr lang="fi-FI" sz="1000" b="0" strike="noStrike" baseline="0" dirty="0" smtClean="0">
                          <a:solidFill>
                            <a:schemeClr val="tx1"/>
                          </a:solidFill>
                        </a:rPr>
                        <a:t>-Pirkanmaan matkailun seutuhanke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="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1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toimenpiteet/huomiot: Yhteistyötä jatketaan edelleen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Uusia esitteitä tehty.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9/2020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-Uusi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kuntaesite 2019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i-FI" sz="1000" baseline="0" dirty="0" err="1" smtClean="0">
                          <a:solidFill>
                            <a:schemeClr val="tx1"/>
                          </a:solidFill>
                        </a:rPr>
                        <a:t>Luoteis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-Pirkanmaan matkailun seutuhanke 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8388424" y="159553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364078" y="434227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65976" y="279820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45440"/>
              </p:ext>
            </p:extLst>
          </p:nvPr>
        </p:nvGraphicFramePr>
        <p:xfrm>
          <a:off x="107504" y="555524"/>
          <a:ext cx="9001000" cy="3822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079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Vapaa-ajan asuntojen muuttaminen vakituisiksi</a:t>
                      </a:r>
                      <a:r>
                        <a:rPr lang="fi-FI" sz="1000" baseline="0" dirty="0" smtClean="0"/>
                        <a:t> asunnoiksi</a:t>
                      </a:r>
                      <a:endParaRPr lang="fi-FI" sz="1000" dirty="0" smtClean="0"/>
                    </a:p>
                    <a:p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Kunta tiedottaa käytännön toimenpiteistä, joilla vapaa-ajan asunto voidaan muuttaa vakituiseksi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Tulossa uusien kotisivujen myötä.</a:t>
                      </a:r>
                      <a:endParaRPr lang="fi-FI" sz="1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-Uudet kotisivut julkaistu 2019, ohjeistus sivuilla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 Kihniön kunta suhtautuu myönteisesti vakituiseksi asunnoksi muuttamiseen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46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/>
                        <a:t>Vapaa-ajan asukkaille tehdään kysely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9/2020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-Kehitys-Parkki on tehnyt kyselyn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1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8388424" y="159553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8424" y="30037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668898"/>
              </p:ext>
            </p:extLst>
          </p:nvPr>
        </p:nvGraphicFramePr>
        <p:xfrm>
          <a:off x="107504" y="555524"/>
          <a:ext cx="9001000" cy="28560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11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88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Tietoliikenne</a:t>
                      </a:r>
                      <a:r>
                        <a:rPr lang="fi-FI" sz="1000" baseline="0" dirty="0" smtClean="0"/>
                        <a:t>yhteyksien edistäminen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dirty="0" smtClean="0"/>
                        <a:t>Kunta edistää</a:t>
                      </a:r>
                      <a:r>
                        <a:rPr lang="fi-FI" sz="1000" baseline="0" dirty="0" smtClean="0"/>
                        <a:t> tietoliikenneyhteyksien parantamista omassa toiminnassaan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Yhteistyösopimus Ukkoverkkojen kanssa langattoman laajakaista verkon rakentamisesta lähes koko kunnan alueelle.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-Ukko-verkkojen toiminta siirtynyt Elisalle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738">
                <a:tc>
                  <a:txBody>
                    <a:bodyPr/>
                    <a:lstStyle/>
                    <a:p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toimenpiteet/huomiot: Myös valokuituyhteyden saaminen on parantunut, esimerkiksi kunnan vuokra-asuntoihin suunnitteilla. 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-Valokuituhankkeita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kylillä menossa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-WiFi4EU-hanke, ilmainen langaton verkkoyhteys julkisilla paikoilla kuten Kirjasto, </a:t>
                      </a:r>
                      <a:r>
                        <a:rPr lang="fi-FI" sz="1000" baseline="0" dirty="0" err="1" smtClean="0">
                          <a:solidFill>
                            <a:schemeClr val="tx1"/>
                          </a:solidFill>
                        </a:rPr>
                        <a:t>Puumila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terveyskeskus, koulu</a:t>
                      </a:r>
                      <a:endParaRPr lang="fi-FI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8394638" y="12035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339147"/>
              </p:ext>
            </p:extLst>
          </p:nvPr>
        </p:nvGraphicFramePr>
        <p:xfrm>
          <a:off x="107504" y="555524"/>
          <a:ext cx="9001000" cy="66344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43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399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Kuntamarkkinoinnin</a:t>
                      </a:r>
                      <a:r>
                        <a:rPr lang="fi-FI" sz="1000" baseline="0" dirty="0" smtClean="0"/>
                        <a:t> kehittäminen</a:t>
                      </a:r>
                      <a:endParaRPr lang="fi-FI" sz="1000" dirty="0" smtClean="0"/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/>
                        <a:t>Kunnan tiedotus ja viestintä on ennakoivaa ja selkeää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Tiedotusta parannettu, Facebook –sivut avattu.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 Instagram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11">
                <a:tc vMerge="1">
                  <a:txBody>
                    <a:bodyPr/>
                    <a:lstStyle/>
                    <a:p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dirty="0" smtClean="0"/>
                        <a:t>Kunnan nettisivut </a:t>
                      </a:r>
                      <a:r>
                        <a:rPr lang="fi-FI" sz="1000" baseline="0" dirty="0" smtClean="0"/>
                        <a:t>uudistetaan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On vireillä, hankinta päätös tehty.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/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/>
                        <a:t>- Uudet kotisivut julkaistu 2019, saavutettavuus ok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399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baseline="0" dirty="0" smtClean="0"/>
                        <a:t>Kunta </a:t>
                      </a:r>
                      <a:r>
                        <a:rPr lang="fi-FI" sz="1000" baseline="0" dirty="0" err="1" smtClean="0"/>
                        <a:t>brändätään</a:t>
                      </a:r>
                      <a:r>
                        <a:rPr lang="fi-FI" sz="1000" baseline="0" dirty="0" smtClean="0"/>
                        <a:t> yhteistyössä aktiivisten kuntalaisten ja yhteisöjen kanssa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78">
                <a:tc vMerge="1"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Valtatie 3 ja 23  hyödyntäminen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esim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. tienvarsimainonta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Tienvarsimainoksien paikka selvityksessä.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-</a:t>
                      </a:r>
                      <a:r>
                        <a:rPr lang="fi-FI" sz="1000" b="0" baseline="0" dirty="0" smtClean="0"/>
                        <a:t>Mainos toteutunut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399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Kuntaa markkinoivaa materiaalia päivitetään säännöllisesti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Materiaalia päivitetty ja lisätty, osallistuttu yrittäjämessuille Parkanossa.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-Materiaalia päivitetty ja lisätty, video tekeillä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604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toimenpiteet/huomiot: Messuosallistumista lisätään. Suunnittelukilpailu kunnan logosta mahdollisesti.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-Osallistuttu Erä-messuille 2019 Parkanossa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-Osallistuttu Kihniön Yrittäjä-messuile 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-Piti osallistua Matkamessuille 2020, koronan vuoksi peruttiin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-Logo tehty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394638" y="2139702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336780" y="3274613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15696" y="401191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336780" y="5040987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94638" y="12035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514457"/>
              </p:ext>
            </p:extLst>
          </p:nvPr>
        </p:nvGraphicFramePr>
        <p:xfrm>
          <a:off x="107504" y="555524"/>
          <a:ext cx="9001000" cy="31608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11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Hyvät</a:t>
                      </a:r>
                      <a:r>
                        <a:rPr lang="fi-FI" sz="1000" baseline="0" dirty="0" smtClean="0"/>
                        <a:t> liikenneyhteydet</a:t>
                      </a:r>
                      <a:endParaRPr lang="fi-FI" sz="1000" dirty="0" smtClean="0"/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Kunta on aktiivinen edunvalvoja tieliikenne- ja junaliikenneyhteyksien osalta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Yhteydet ELY –keskukseen tärkeitä, henkilökohtaamiset ja lausunnot.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-</a:t>
                      </a:r>
                      <a:r>
                        <a:rPr lang="fi-FI" sz="1000" b="0" baseline="0" dirty="0" err="1" smtClean="0"/>
                        <a:t>Nerkoontie</a:t>
                      </a:r>
                      <a:r>
                        <a:rPr lang="fi-FI" sz="1000" b="0" baseline="0" dirty="0" smtClean="0"/>
                        <a:t> päällystetty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-Koskenkyläntie perusparannettu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-Ratikyläntie perusparannettu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-Keskustan päällyste uusittu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738">
                <a:tc>
                  <a:txBody>
                    <a:bodyPr/>
                    <a:lstStyle/>
                    <a:p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-Pyhäniementie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kevytpäällyste 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-Alavantie odottaa edelleen korjauspäätöstä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8394638" y="12035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617462"/>
              </p:ext>
            </p:extLst>
          </p:nvPr>
        </p:nvGraphicFramePr>
        <p:xfrm>
          <a:off x="107504" y="555524"/>
          <a:ext cx="9001000" cy="3222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11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8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Vetovoimainen ympäristö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Edulliset teollisuus- ja asumistontit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Asumistontteja on tarjolla, teollisuustonteista pulaa.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-Asumistontteja on tarjolla, teollisuustonteista pulaa.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738">
                <a:tc vMerge="1">
                  <a:txBody>
                    <a:bodyPr/>
                    <a:lstStyle/>
                    <a:p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Raakamaan hankinta toimivien liikenneyhteyksien varrelta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Vireillä. 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Maanhankinta vireillä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88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365976" y="235572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94638" y="12035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Kehitämme alueen elinvoimaa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244918"/>
              </p:ext>
            </p:extLst>
          </p:nvPr>
        </p:nvGraphicFramePr>
        <p:xfrm>
          <a:off x="107504" y="555524"/>
          <a:ext cx="9001000" cy="3222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11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Strategiset linjaukset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Toimenpiteet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Arvio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88">
                <a:tc rowSpan="2">
                  <a:txBody>
                    <a:bodyPr/>
                    <a:lstStyle/>
                    <a:p>
                      <a:r>
                        <a:rPr lang="fi-FI" sz="1000" dirty="0" smtClean="0"/>
                        <a:t>Kaavoituksen</a:t>
                      </a:r>
                      <a:r>
                        <a:rPr lang="fi-FI" sz="1000" baseline="0" dirty="0" smtClean="0"/>
                        <a:t> kehittäminen</a:t>
                      </a:r>
                      <a:endParaRPr lang="fi-FI" sz="1000" dirty="0" smtClean="0"/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dirty="0" smtClean="0"/>
                        <a:t>Monipuolinen</a:t>
                      </a:r>
                      <a:r>
                        <a:rPr lang="fi-FI" sz="1000" baseline="0" dirty="0" smtClean="0"/>
                        <a:t> tonttitarjonta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Omakotitontteja on, ja kolme yritystonttia.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-Omakotitontteja on, ja kaksi yritystonttia.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738">
                <a:tc vMerge="1">
                  <a:txBody>
                    <a:bodyPr/>
                    <a:lstStyle/>
                    <a:p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Kaavoituksen kautta suurempia omakotitalotontteja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Lisämaan hankinta mahdollista.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-Lisämaan hankinta mahdollista.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-Ojaniemen</a:t>
                      </a: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alueelle mahd. asuntotontteja</a:t>
                      </a: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88">
                <a:tc>
                  <a:txBody>
                    <a:bodyPr/>
                    <a:lstStyle/>
                    <a:p>
                      <a:endParaRPr lang="fi-FI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394638" y="235572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94638" y="120359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915566"/>
            <a:ext cx="7992888" cy="35283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Talous- ja omistajapolitiikkamme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0445"/>
            <a:ext cx="7610400" cy="32586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200" dirty="0"/>
              <a:t>Tavoitteenamme on tervehdyttää kuntataloutemme ja kattaa talouden alijäämä vuoteen 2022 mennessä. Yksityiskohtainen talouden tasapainottamisen suunnitelma ja toimenpiteet </a:t>
            </a:r>
            <a:r>
              <a:rPr lang="fi-FI" sz="2200" dirty="0" smtClean="0"/>
              <a:t>tavoitteineen </a:t>
            </a:r>
            <a:r>
              <a:rPr lang="fi-FI" sz="2200" dirty="0"/>
              <a:t>kirjataan vuosittaiseen talous- ja toimintasuunnitelmaan.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Omistajapolitiikassa pyrimme suunnitelmallisempaan toimintaan, jota tukee mm. </a:t>
            </a:r>
            <a:r>
              <a:rPr lang="fi-FI" sz="2200" dirty="0" smtClean="0"/>
              <a:t>kiinteistöomaisuuden</a:t>
            </a:r>
            <a:r>
              <a:rPr lang="fi-FI" sz="2200" dirty="0" smtClean="0">
                <a:solidFill>
                  <a:schemeClr val="accent6"/>
                </a:solidFill>
              </a:rPr>
              <a:t> </a:t>
            </a:r>
            <a:r>
              <a:rPr lang="fi-FI" sz="2200" dirty="0"/>
              <a:t>luokittelu.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 smtClean="0"/>
              <a:t>Huomioimme talouden realiteetit </a:t>
            </a:r>
            <a:r>
              <a:rPr lang="fi-FI" sz="2200" dirty="0"/>
              <a:t>kaikessa kunnan toiminnassa.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34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Kuntastrategian painopistealueet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82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7610400" cy="616896"/>
          </a:xfrm>
        </p:spPr>
        <p:txBody>
          <a:bodyPr/>
          <a:lstStyle/>
          <a:p>
            <a:r>
              <a:rPr lang="fi-FI" sz="2800" dirty="0" smtClean="0"/>
              <a:t>Talouspolitiikkamme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076938"/>
              </p:ext>
            </p:extLst>
          </p:nvPr>
        </p:nvGraphicFramePr>
        <p:xfrm>
          <a:off x="179512" y="843558"/>
          <a:ext cx="8856983" cy="72981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68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442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Alijäämän kattaminen vuoden 2022 tilinpäätökseen mennessä</a:t>
                      </a:r>
                      <a:endParaRPr lang="fi-FI" sz="10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baseline="0" dirty="0" smtClean="0"/>
                        <a:t>Verotulojen kasvattaminen mm. uudet asukkaat ja yritykset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Kymmenen uutta yritystä alkuvuodesta 2017.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-Kymmenen uutta yritystä alkuvuodesta 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fi-FI" sz="1200" strike="sng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/>
                        <a:t>Säännöllisesti tarkastettavat taksat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Jatkuvaa.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Jatkuu 2020</a:t>
                      </a:r>
                      <a:endParaRPr lang="fi-FI" sz="1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26">
                <a:tc vMerge="1"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/>
                        <a:t>Kiinteistöomaisuuden </a:t>
                      </a: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järkeistämisellä</a:t>
                      </a:r>
                      <a:r>
                        <a:rPr lang="fi-FI" sz="1000" baseline="0" dirty="0" smtClean="0"/>
                        <a:t> </a:t>
                      </a: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pyritään vähentämään </a:t>
                      </a:r>
                      <a:r>
                        <a:rPr lang="fi-FI" sz="1000" baseline="0" dirty="0" smtClean="0"/>
                        <a:t>käyttötalousmenoja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  <a:r>
                        <a:rPr lang="fi-FI" sz="1000" b="0" baseline="0" dirty="0" smtClean="0"/>
                        <a:t> Teollisuushalli on myyty. Kiinteistöjä on myynnissä, jatkotoimenpiteet työn alla.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-Teollisuushallit on myyty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-Kiinteistöjen myynti jatkotoimenpiteet työn 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34">
                <a:tc vMerge="1"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/>
                        <a:t>Palveluiden laatutasojen tarkastukset tarvittaessa: 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esim. </a:t>
                      </a:r>
                      <a:r>
                        <a:rPr lang="fi-FI" sz="1000" baseline="0" dirty="0" err="1" smtClean="0">
                          <a:solidFill>
                            <a:schemeClr val="tx1"/>
                          </a:solidFill>
                        </a:rPr>
                        <a:t>sote-nettomenojen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alentaminen toimintoja karsimalla, palveluja kehittämällä ja erikoistumalla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Kaikki puolueet ilmoittivat tilinpäätöksen yhteydessä, ettei </a:t>
                      </a:r>
                      <a:r>
                        <a:rPr lang="fi-FI" sz="1000" b="0" baseline="0" dirty="0" err="1" smtClean="0"/>
                        <a:t>sote</a:t>
                      </a:r>
                      <a:r>
                        <a:rPr lang="fi-FI" sz="1000" b="0" baseline="0" dirty="0" smtClean="0"/>
                        <a:t> –palveluiden palvelutasoon puututa ennen maakunta </a:t>
                      </a:r>
                      <a:r>
                        <a:rPr lang="fi-FI" sz="1000" b="0" baseline="0" dirty="0" err="1" smtClean="0"/>
                        <a:t>sotea</a:t>
                      </a:r>
                      <a:r>
                        <a:rPr lang="fi-FI" sz="1000" b="0" baseline="0" dirty="0" smtClean="0"/>
                        <a:t>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-</a:t>
                      </a:r>
                      <a:r>
                        <a:rPr lang="fi-FI" sz="1000" b="0" baseline="0" dirty="0" err="1" smtClean="0"/>
                        <a:t>Sotemenot</a:t>
                      </a:r>
                      <a:r>
                        <a:rPr lang="fi-FI" sz="1000" b="0" baseline="0" dirty="0" smtClean="0"/>
                        <a:t> laskeneet ulkoistuksen myötä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-Palvelujen tuottamispaikasta ja tasosta neuvotellaan palveluntuojan kanssa, hinta?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776">
                <a:tc vMerge="1"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Uusien toimintatapojen kehittäminen eri palveluissa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strike="sng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endParaRPr lang="fi-FI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-Vesi-</a:t>
                      </a: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 Lämpölaitoksen yhtiöittämispäätös on tehty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-Kuntamaiseman selvitys sivistystoimen tilanteesta ja säästöistä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-Tarkempi alijäämä kattamissuunnitelma tulee laatia syksyllä 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i-FI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KSS:n</a:t>
                      </a: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osakkeiden myyntiselvitys meneillään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-Tuulivoimaselvitys meneillään</a:t>
                      </a: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244408" y="1419622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244408" y="3339385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44408" y="4575747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10698" y="242773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210698" y="581211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7610400" cy="616896"/>
          </a:xfrm>
        </p:spPr>
        <p:txBody>
          <a:bodyPr/>
          <a:lstStyle/>
          <a:p>
            <a:r>
              <a:rPr lang="fi-FI" sz="2800" dirty="0" smtClean="0"/>
              <a:t>Talouspolitiikkamme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458795"/>
              </p:ext>
            </p:extLst>
          </p:nvPr>
        </p:nvGraphicFramePr>
        <p:xfrm>
          <a:off x="179512" y="843558"/>
          <a:ext cx="8856983" cy="33151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68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Kiinteistövero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dirty="0" smtClean="0"/>
                        <a:t>Pidetään</a:t>
                      </a:r>
                      <a:r>
                        <a:rPr lang="fi-FI" sz="1200" baseline="0" dirty="0" smtClean="0"/>
                        <a:t> kiinteistövero kilpailukykyisellä tasolla suhteessa alueen keskiarvoon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Tuloveroprosentissa ei ole korottamisen varaa. Kiinteistöveron nostaminen maakunnan keskiarvoon. 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strike="noStrike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i-FI" sz="1200" b="0" strike="noStrike" baseline="0" dirty="0" smtClean="0">
                          <a:solidFill>
                            <a:schemeClr val="tx1"/>
                          </a:solidFill>
                        </a:rPr>
                        <a:t>Kiinteistövero nostettu maakunnan keskiarvoon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fi-FI" sz="1200" strike="sng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28">
                <a:tc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toimenpiteet/huomiot:</a:t>
                      </a: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Kunnan kiinteistörekisterin päivittäminen.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/>
                        <a:t>-Kunnan kiinteistörekisterin päivittäminen kesken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252792" y="2139702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7610400" cy="616896"/>
          </a:xfrm>
        </p:spPr>
        <p:txBody>
          <a:bodyPr/>
          <a:lstStyle/>
          <a:p>
            <a:r>
              <a:rPr lang="fi-FI" sz="2800" dirty="0" smtClean="0"/>
              <a:t>Talouspolitiikkamme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184273"/>
              </p:ext>
            </p:extLst>
          </p:nvPr>
        </p:nvGraphicFramePr>
        <p:xfrm>
          <a:off x="179512" y="843558"/>
          <a:ext cx="8856983" cy="32749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68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Veroprosentti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Pidetään veroprosentti nykyisellä tasolla ottaen huomioon alueen keskiarvo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-</a:t>
                      </a:r>
                      <a:r>
                        <a:rPr lang="fi-FI" sz="1200" b="0" baseline="0" dirty="0" smtClean="0"/>
                        <a:t>Pidetään veroprosentti nykyisellä tasolla ottaen huomioon alueen keskiarvo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2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fi-FI" sz="1200" strike="sng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28">
                <a:tc>
                  <a:txBody>
                    <a:bodyPr/>
                    <a:lstStyle/>
                    <a:p>
                      <a:endParaRPr lang="fi-FI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252792" y="2139702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Omistajapolitiikkamme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15556"/>
              </p:ext>
            </p:extLst>
          </p:nvPr>
        </p:nvGraphicFramePr>
        <p:xfrm>
          <a:off x="179512" y="627534"/>
          <a:ext cx="8856984" cy="30754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30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9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Kiinteistöjen järkevä ja tarkoituksen mukainen hallinnointi. </a:t>
                      </a:r>
                    </a:p>
                    <a:p>
                      <a:endParaRPr lang="fi-FI" sz="1200" i="1" dirty="0" smtClean="0"/>
                    </a:p>
                    <a:p>
                      <a:r>
                        <a:rPr lang="fi-FI" sz="1200" i="1" dirty="0" smtClean="0"/>
                        <a:t>Luokittelussa</a:t>
                      </a:r>
                      <a:r>
                        <a:rPr lang="fi-FI" sz="1200" i="1" baseline="0" dirty="0" smtClean="0"/>
                        <a:t> </a:t>
                      </a:r>
                      <a:r>
                        <a:rPr lang="fi-FI" sz="1200" i="1" dirty="0" smtClean="0"/>
                        <a:t>kunnan rakennukset ryhmitellään</a:t>
                      </a:r>
                      <a:r>
                        <a:rPr lang="fi-FI" sz="1200" i="1" baseline="0" dirty="0" smtClean="0"/>
                        <a:t> niiden tulevan käyttötarkoituksen mukaisesti.</a:t>
                      </a:r>
                      <a:endParaRPr lang="fi-FI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Kiinteistöomaisuuden luokittelu päivitetään vuosittain talousarvion yhteydessä</a:t>
                      </a:r>
                      <a:r>
                        <a:rPr lang="fi-FI" sz="1200" i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i-FI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lvl="0" indent="-228600">
                        <a:buFont typeface="+mj-lt"/>
                        <a:buAutoNum type="alphaUcPeriod"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Pidettävät rakennukset</a:t>
                      </a:r>
                    </a:p>
                    <a:p>
                      <a:pPr marL="228600" lvl="0" indent="-228600">
                        <a:buFont typeface="+mj-lt"/>
                        <a:buAutoNum type="alphaUcPeriod"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Kehitettävät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ja pidettävät rakennukset</a:t>
                      </a:r>
                    </a:p>
                    <a:p>
                      <a:pPr marL="228600" lvl="0" indent="-228600">
                        <a:buFont typeface="+mj-lt"/>
                        <a:buAutoNum type="alphaUcPeriod"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Luovuttavat rakennukset (myydään tai puretaan)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Tarkastelua tehdään vuosittain.</a:t>
                      </a:r>
                      <a:endParaRPr lang="fi-FI" sz="1200" b="1" baseline="0" dirty="0" smtClean="0"/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-Kuten v. 2017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UcPeriod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04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00764" y="1845149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Omistajapolitiikkamme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656256"/>
              </p:ext>
            </p:extLst>
          </p:nvPr>
        </p:nvGraphicFramePr>
        <p:xfrm>
          <a:off x="179512" y="627534"/>
          <a:ext cx="8856984" cy="3852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30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Omaisuutemme</a:t>
                      </a:r>
                      <a:r>
                        <a:rPr lang="fi-FI" sz="1200" baseline="0" dirty="0" smtClean="0"/>
                        <a:t> pysyy hyvässä kunnossa</a:t>
                      </a:r>
                      <a:endParaRPr lang="fi-FI" sz="1200" dirty="0" smtClean="0"/>
                    </a:p>
                    <a:p>
                      <a:endParaRPr lang="fi-FI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Suunnitelma korjausvelan vähentämiselle tehdään taloustilanne huomioiden</a:t>
                      </a:r>
                      <a:endParaRPr lang="fi-FI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-Koivikon rivitalot on remontoitu (3) yhtä lukuun ottamatta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-Terveyskeskuksessa remontteja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i-FI" sz="1200" baseline="0" dirty="0" err="1" smtClean="0">
                          <a:solidFill>
                            <a:schemeClr val="tx1"/>
                          </a:solidFill>
                        </a:rPr>
                        <a:t>Paloasmalla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remontteja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-Kunnanvirastoilla remontteja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UcPeriod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04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200" strike="noStrike" dirty="0" smtClean="0">
                          <a:solidFill>
                            <a:schemeClr val="tx1"/>
                          </a:solidFill>
                        </a:rPr>
                        <a:t>Kiinteistöistä pidetään </a:t>
                      </a:r>
                      <a:r>
                        <a:rPr lang="fi-FI" sz="1200" strike="noStrike" baseline="0" dirty="0" smtClean="0">
                          <a:solidFill>
                            <a:schemeClr val="tx1"/>
                          </a:solidFill>
                        </a:rPr>
                        <a:t>huolta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Huoltokirjat otetaan käyttöön vuoden loppuun mennessä.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-</a:t>
                      </a:r>
                      <a:r>
                        <a:rPr lang="fi-FI" sz="1200" b="0" baseline="0" dirty="0" smtClean="0"/>
                        <a:t>Huoltokirjat on otettu käyttöön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24416" y="1341093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13948" y="3219822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sz="2800" dirty="0" smtClean="0"/>
              <a:t>Omistajapolitiikkamme</a:t>
            </a:r>
            <a:endParaRPr lang="fi-FI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141343"/>
              </p:ext>
            </p:extLst>
          </p:nvPr>
        </p:nvGraphicFramePr>
        <p:xfrm>
          <a:off x="179512" y="627534"/>
          <a:ext cx="8856984" cy="25267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30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Kunnan itsenäisyyden säilyttäminen</a:t>
                      </a:r>
                    </a:p>
                    <a:p>
                      <a:endParaRPr lang="fi-FI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Kunta pyrkii säilyttämään itsenäisyyden, mutta varautuu mahdollisen kuntaliitoksen varalle tekemällä suunnitelman vuoteen 2018 loppuun mennessä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2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-</a:t>
                      </a:r>
                      <a:r>
                        <a:rPr lang="fi-FI" sz="1200" b="0" baseline="0" dirty="0" smtClean="0"/>
                        <a:t>kirjaus keskeisten investointien tekemisestä ajoissa riittää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UcPeriod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04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08053" y="1341093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Palvelumme </a:t>
            </a:r>
            <a:r>
              <a:rPr lang="fi-FI" sz="2800" dirty="0"/>
              <a:t>kuntalaisille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915566"/>
            <a:ext cx="79928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910" y="969300"/>
            <a:ext cx="7610400" cy="2826586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Palvelutuotantomme on monipuolista niin kuntalaisille kuin vapaa-ajan asukkaille. 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r>
              <a:rPr lang="fi-FI" dirty="0" smtClean="0"/>
              <a:t>Tuotamme palveluita omana toimintana, yhteistyössä muiden kuntien kanssa tai hankimme niitä eri yhteisöltä.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sz="16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7610400" cy="616896"/>
          </a:xfrm>
        </p:spPr>
        <p:txBody>
          <a:bodyPr/>
          <a:lstStyle/>
          <a:p>
            <a:r>
              <a:rPr lang="fi-FI" sz="2800" dirty="0" smtClean="0"/>
              <a:t>Palvelumme </a:t>
            </a:r>
            <a:r>
              <a:rPr lang="fi-FI" sz="2800" dirty="0"/>
              <a:t>kuntalaisille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86984"/>
              </p:ext>
            </p:extLst>
          </p:nvPr>
        </p:nvGraphicFramePr>
        <p:xfrm>
          <a:off x="179512" y="722342"/>
          <a:ext cx="8784976" cy="45107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3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30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070">
                <a:tc rowSpan="3">
                  <a:txBody>
                    <a:bodyPr/>
                    <a:lstStyle/>
                    <a:p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Tuotamme kuntalaisille palveluita hoitamalla toiminnan itse, sopimuksin yhdessä muun kunnan tai kuntien kanssa, taikka hankkimalla palveluita yksityisiltä palvelun tuottajilta ja/tai kolmannen sektorin kanssa</a:t>
                      </a:r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Oikein mitoitetut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palvelut ja siihen sopiva palvelurakenne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Palvelutaso päätetty tilinpäätöksen 2016 yhteydessä. 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Samoin v.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070">
                <a:tc vMerge="1">
                  <a:txBody>
                    <a:bodyPr/>
                    <a:lstStyle/>
                    <a:p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Palvelutason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selvittäminen vuoden 2018 loppuun mennessä</a:t>
                      </a:r>
                      <a:endParaRPr lang="fi-FI" sz="1200" baseline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Riippuu päättäjästä.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-Ei muutoksia aiempaan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070">
                <a:tc vMerge="1">
                  <a:txBody>
                    <a:bodyPr/>
                    <a:lstStyle/>
                    <a:p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Opetus-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ja varhaiskasvatuspalvelut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 pidetään edelleen kunnassa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Kyllä.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-Kyllä edelleen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864">
                <a:tc>
                  <a:txBody>
                    <a:bodyPr/>
                    <a:lstStyle/>
                    <a:p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956376" y="149163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56376" y="372387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56376" y="257175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915566"/>
            <a:ext cx="7704856" cy="28803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2" y="339502"/>
            <a:ext cx="9108504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Kuntalaisemme vaikuttaa ja osallistuu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7574"/>
            <a:ext cx="7416824" cy="356400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Kuntalaisemme ja eri yhteisömme osallistuvat ja vaikuttavat kunnan toimintaan. Sähköisiä toimintatapoja ja päätöksenteon avoimuutta kehitetään. </a:t>
            </a:r>
            <a:r>
              <a:rPr lang="fi-FI" dirty="0"/>
              <a:t>M</a:t>
            </a:r>
            <a:r>
              <a:rPr lang="fi-FI" dirty="0" smtClean="0"/>
              <a:t>erkittävistä asioista järjestetään kuulemistilaisuuksia.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Yhteydenpitoa vapaa-ajan asukkaisiin lisätään mm. mökki-infotilaisuuksilla.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54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1" y="452082"/>
            <a:ext cx="9108504" cy="463484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Kuntalaisemme vaikuttaa ja osallistuu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607859"/>
              </p:ext>
            </p:extLst>
          </p:nvPr>
        </p:nvGraphicFramePr>
        <p:xfrm>
          <a:off x="179512" y="627535"/>
          <a:ext cx="8856984" cy="563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4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975">
                <a:tc rowSpan="4">
                  <a:txBody>
                    <a:bodyPr/>
                    <a:lstStyle/>
                    <a:p>
                      <a:r>
                        <a:rPr lang="fi-FI" sz="1000" dirty="0" smtClean="0"/>
                        <a:t>Kunnan avoin toimintatapa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Keskeisistä ja merkittävistä kuntalaisten elämään vaikuttavista asioista järjestetään kuulemis- /infotilaisuuksia, suoria kyselyitä tai muita innovatiivisia keinoja käyttäen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Kysely </a:t>
                      </a:r>
                      <a:r>
                        <a:rPr lang="fi-FI" sz="1000" b="0" baseline="0" dirty="0" err="1" smtClean="0">
                          <a:solidFill>
                            <a:schemeClr val="tx1"/>
                          </a:solidFill>
                        </a:rPr>
                        <a:t>Facebookissa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 leikkipaikoista.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Kaikille avoin Talous ja strategia seminaari.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</a:rPr>
                        <a:t>-Kunnan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 tiedotustilaisuusia on järjestetty mm. </a:t>
                      </a:r>
                      <a:r>
                        <a:rPr lang="fi-FI" sz="1000" b="0" baseline="0" dirty="0" err="1" smtClean="0">
                          <a:solidFill>
                            <a:schemeClr val="tx1"/>
                          </a:solidFill>
                        </a:rPr>
                        <a:t>sotesta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 ja laajakaista-asiasta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</a:rPr>
                        <a:t>-Yhdistystapaamisia on pidetty</a:t>
                      </a:r>
                      <a:endParaRPr lang="fi-FI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12">
                <a:tc vMerge="1">
                  <a:txBody>
                    <a:bodyPr/>
                    <a:lstStyle/>
                    <a:p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/>
                        <a:t>Palautteenantomahdollisuuksia ja yhteydenpitoa kuntaan kehitetään nettisivujen kautta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Suunnitellaan uusien sivujen yhteyteen, esim. Anonyymi koulukiusaamisen ilmoitus.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-Ei ole toteutunut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02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Kuntalaisaloitetta mainostetaan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Kyllä.</a:t>
                      </a:r>
                      <a:endParaRPr lang="fi-FI" sz="10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9/2020 Kyllä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07">
                <a:tc vMerge="1">
                  <a:txBody>
                    <a:bodyPr/>
                    <a:lstStyle/>
                    <a:p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dk1"/>
                          </a:solidFill>
                        </a:rPr>
                        <a:t>Päätöksenteon 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avoimuus (v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altuuston, hallituksen ja lautakuntien esityslistat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, pöytäkirjat ja liitteet ovat nähtävänä kunnan kotisivuilla)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1" baseline="0" dirty="0" smtClean="0"/>
                        <a:t>Keskeiset raportoitavat asiat: </a:t>
                      </a:r>
                      <a:r>
                        <a:rPr lang="fi-FI" sz="1000" b="0" baseline="0" dirty="0" smtClean="0"/>
                        <a:t>On ja kehitetään edelleen.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b="0" baseline="0" dirty="0" smtClean="0"/>
                        <a:t>9/2020 Kyllä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07">
                <a:tc>
                  <a:txBody>
                    <a:bodyPr/>
                    <a:lstStyle/>
                    <a:p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-Pyhäniemen alueen kehittämisetä järjestetään keskustelutilaisuus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86290" y="156363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086364" y="386789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094822" y="459867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67314" y="2715766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2546"/>
            <a:ext cx="7610400" cy="616896"/>
          </a:xfrm>
        </p:spPr>
        <p:txBody>
          <a:bodyPr/>
          <a:lstStyle/>
          <a:p>
            <a:r>
              <a:rPr lang="fi-FI" dirty="0" smtClean="0"/>
              <a:t>Strategian painopistealueet</a:t>
            </a:r>
            <a:endParaRPr lang="fi-FI" dirty="0"/>
          </a:p>
        </p:txBody>
      </p:sp>
      <p:graphicFrame>
        <p:nvGraphicFramePr>
          <p:cNvPr id="5" name="Kaaviokuva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07706"/>
              </p:ext>
            </p:extLst>
          </p:nvPr>
        </p:nvGraphicFramePr>
        <p:xfrm>
          <a:off x="755576" y="843558"/>
          <a:ext cx="7610475" cy="3563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37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1" y="452082"/>
            <a:ext cx="9108504" cy="463484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Kuntalaisemme vaikuttaa ja osallistuu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040391"/>
              </p:ext>
            </p:extLst>
          </p:nvPr>
        </p:nvGraphicFramePr>
        <p:xfrm>
          <a:off x="179512" y="627535"/>
          <a:ext cx="8856984" cy="379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4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Vapaa-ajan asukkaiden 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huomioiminen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Mökkiläisinfotilaisuuksien järjestäminen vapaa-ajan asukkaille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Suunnitelmissa.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-tilaisuuksia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on järjestetty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-Kausiasukkaat yhdistys perustettu</a:t>
                      </a: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12"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Vapaa-ajan asukkaiden intressien ja tarpeiden selvittäminen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-kysely toteutettu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86290" y="156363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86290" y="264375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1" y="452082"/>
            <a:ext cx="9108504" cy="463484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Kuntalaisemme vaikuttaa ja osallistuu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822"/>
              </p:ext>
            </p:extLst>
          </p:nvPr>
        </p:nvGraphicFramePr>
        <p:xfrm>
          <a:off x="179512" y="627535"/>
          <a:ext cx="8856984" cy="576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4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Yhteistyö- ja vaikuttamismahdollisuudet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olmannen sektorin kautta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Lisätään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yhteistyötä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 kolmannen sektorin kanssa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erityisesti nuorten harrastusmahdollisuuksien parantamiseksi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200" b="0" baseline="0" dirty="0" smtClean="0"/>
                        <a:t>4H –hanke.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200" b="0" baseline="0" dirty="0" smtClean="0"/>
                        <a:t>Pelivuorot Ihantolassa.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-Yhteistyö Vapaaseurakunnan kanssa nuorisotila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200" baseline="0" dirty="0" err="1" smtClean="0">
                          <a:solidFill>
                            <a:schemeClr val="tx1"/>
                          </a:solidFill>
                        </a:rPr>
                        <a:t>Base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55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-Pelivuorot Ihantolassa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-Liikuntaleirit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-Harrastuspiirit kansalaisopisto, myös lapsille ja nuorille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-4 H:n ja seurakuntien kerhotoiminta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12"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Viestintää ja tiedonkulkua ”toiminnasta päätöksen tekoon” kehitetään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200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Yhteisen tapahtumakalenterin ylläpitäminen.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u="none" strike="noStrike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strike="noStrike" baseline="0" dirty="0" smtClean="0">
                          <a:solidFill>
                            <a:schemeClr val="tx1"/>
                          </a:solidFill>
                        </a:rPr>
                        <a:t>-Tapahtumakalenteri on kunnan sivuilla ja yhdistykset saavat sinne tunnukset, jotta voivat itse lisätä tapahtumiaan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Kunnan kotisivuille toteutetaan yhteisöjen ”toimintaseinä”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Suunnitteilla uusille sivuille.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-Meidän Kihniö –verkkosivusto toteutettu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07">
                <a:tc>
                  <a:txBody>
                    <a:bodyPr/>
                    <a:lstStyle/>
                    <a:p>
                      <a:endParaRPr lang="fi-FI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86290" y="156363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080708" y="509203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80708" y="3672156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1" y="452082"/>
            <a:ext cx="9108504" cy="463484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Kuntalaisemme vaikuttaa ja osallistuu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849849"/>
              </p:ext>
            </p:extLst>
          </p:nvPr>
        </p:nvGraphicFramePr>
        <p:xfrm>
          <a:off x="179512" y="627535"/>
          <a:ext cx="8856984" cy="43257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4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Aktiiviset nuoret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Nuorisovaltuusto perustetaan kunnan omana tai yhteistyössä muiden kuntien kanssa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Asia vireillä oman kunnan organisaatiossa.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-Nuorisovaltuusto on perustettu ja toimii aktiivisesti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12"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Nuorisolle omia tiloja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200" b="1" baseline="0" dirty="0" smtClean="0"/>
                        <a:t>Keskeiset raportoitavat asiat: </a:t>
                      </a:r>
                      <a:r>
                        <a:rPr lang="fi-FI" sz="1200" b="0" baseline="0" dirty="0" smtClean="0"/>
                        <a:t>Ihantola käytössä, seurakunnat järjestävät toimintaa myös kunnan kanssa.</a:t>
                      </a:r>
                      <a:endParaRPr lang="fi-FI" sz="12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-samoin kun 2017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Uudet toimenpiteet/huomiot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86290" y="156363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00392" y="2715766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2" y="339502"/>
            <a:ext cx="9108504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Avoin henkilöstöpolitiikkamme</a:t>
            </a:r>
            <a:b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915566"/>
            <a:ext cx="7992888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75606"/>
            <a:ext cx="7545726" cy="225052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Toimintatapamme on avointa ja haluamme panostaa henkilöstön osaamisen kehittämiseen.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Työhyvinvointi</a:t>
            </a:r>
            <a:r>
              <a:rPr lang="fi-FI" dirty="0" smtClean="0"/>
              <a:t> on meille tärkeää ja seuraamme aktiivisesti sen kehittymistä. Tavoitteenamme on olla vetovoimainen työnantaja</a:t>
            </a:r>
            <a:r>
              <a:rPr lang="fi-FI" dirty="0"/>
              <a:t>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Strategian toteuttaminen ja arviointi</a:t>
            </a: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480853" y="1059582"/>
            <a:ext cx="7992888" cy="21602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i-FI" sz="2000" dirty="0">
                <a:solidFill>
                  <a:srgbClr val="505050"/>
                </a:solidFill>
              </a:rPr>
              <a:t>Tarkastelemme kuntastrategian toteutumista vuosittain talousarviovalmistelun </a:t>
            </a:r>
            <a:r>
              <a:rPr lang="fi-FI" sz="2000" dirty="0" smtClean="0">
                <a:solidFill>
                  <a:srgbClr val="505050"/>
                </a:solidFill>
              </a:rPr>
              <a:t>yhteydessä.</a:t>
            </a:r>
          </a:p>
          <a:p>
            <a:pPr lvl="0"/>
            <a:r>
              <a:rPr lang="fi-FI" sz="2000" dirty="0" smtClean="0">
                <a:solidFill>
                  <a:srgbClr val="505050"/>
                </a:solidFill>
              </a:rPr>
              <a:t> </a:t>
            </a:r>
            <a:endParaRPr lang="fi-FI" sz="2000" dirty="0">
              <a:solidFill>
                <a:srgbClr val="505050"/>
              </a:solidFill>
            </a:endParaRPr>
          </a:p>
          <a:p>
            <a:pPr lvl="0"/>
            <a:r>
              <a:rPr lang="fi-FI" sz="2000" dirty="0">
                <a:solidFill>
                  <a:srgbClr val="505050"/>
                </a:solidFill>
              </a:rPr>
              <a:t>Arvioimme strategian toteutumista seuraavan valtuustokauden loppupuolella (2017-2021</a:t>
            </a:r>
            <a:r>
              <a:rPr lang="fi-FI" sz="2000" dirty="0" smtClean="0">
                <a:solidFill>
                  <a:srgbClr val="505050"/>
                </a:solidFill>
              </a:rPr>
              <a:t>).</a:t>
            </a:r>
            <a:endParaRPr lang="fi-FI" sz="2000" dirty="0">
              <a:solidFill>
                <a:srgbClr val="505050"/>
              </a:solidFill>
            </a:endParaRPr>
          </a:p>
          <a:p>
            <a:endParaRPr lang="fi-FI" sz="2000" dirty="0">
              <a:solidFill>
                <a:srgbClr val="50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Edistämme asukkaiden hyvinvointia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915566"/>
            <a:ext cx="7992888" cy="28803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9582"/>
            <a:ext cx="7682408" cy="3564000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 smtClean="0"/>
              <a:t>Painopisteemme on edistää asukkaiden hyvinvointia. Väestömme vanhetessa on tärkeää, että heidän toimintakykynsä säilyy hyvänä. Tuemme vanhusten kotona asumista ja heidän mahdollisuuksiaan liikkumiseen.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r>
              <a:rPr lang="fi-FI" sz="1600" dirty="0" smtClean="0"/>
              <a:t>Seuraamme kuntalaisten hyvinvoinnin kehittymistä mm. hyvinvointikertomuksen kautta </a:t>
            </a:r>
            <a:r>
              <a:rPr lang="fi-FI" sz="1600" dirty="0"/>
              <a:t>ja sitoudumme </a:t>
            </a:r>
            <a:r>
              <a:rPr lang="fi-FI" sz="1600" dirty="0" smtClean="0"/>
              <a:t>sen </a:t>
            </a:r>
            <a:r>
              <a:rPr lang="fi-FI" sz="1600" dirty="0"/>
              <a:t>tavoitteiden mukaiseen </a:t>
            </a:r>
            <a:r>
              <a:rPr lang="fi-FI" sz="1600" dirty="0" smtClean="0"/>
              <a:t>työskentelyyn. 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r>
              <a:rPr lang="fi-FI" sz="1600" dirty="0" smtClean="0"/>
              <a:t>Turvallinen ja viihtyisä elinympäristö on meille erityisen tärkeää.</a:t>
            </a:r>
          </a:p>
          <a:p>
            <a:pPr marL="0" indent="0">
              <a:buNone/>
            </a:pPr>
            <a:endParaRPr lang="fi-FI" dirty="0"/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4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Strategian toteuman arvio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  <p:sp>
        <p:nvSpPr>
          <p:cNvPr id="6" name="Oval 5"/>
          <p:cNvSpPr/>
          <p:nvPr/>
        </p:nvSpPr>
        <p:spPr>
          <a:xfrm>
            <a:off x="7956376" y="2185734"/>
            <a:ext cx="576064" cy="596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076" y="1262252"/>
            <a:ext cx="7867371" cy="688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2"/>
                </a:solidFill>
              </a:rPr>
              <a:t>Strategian toteuman arvio 08/2017 mennessä</a:t>
            </a:r>
          </a:p>
          <a:p>
            <a:pPr algn="ctr"/>
            <a:r>
              <a:rPr lang="fi-FI" dirty="0">
                <a:solidFill>
                  <a:schemeClr val="tx2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                      09/2020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2139702"/>
            <a:ext cx="6984776" cy="688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2"/>
                </a:solidFill>
              </a:rPr>
              <a:t>Toimenpide on tehty 09/2020 mennessä täysimääräisesti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308" y="2998775"/>
            <a:ext cx="7001043" cy="688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2"/>
                </a:solidFill>
              </a:rPr>
              <a:t>Toimenpide on tehty 09/2020 mennessä osittain</a:t>
            </a:r>
          </a:p>
        </p:txBody>
      </p:sp>
      <p:sp>
        <p:nvSpPr>
          <p:cNvPr id="10" name="Oval 9"/>
          <p:cNvSpPr/>
          <p:nvPr/>
        </p:nvSpPr>
        <p:spPr>
          <a:xfrm>
            <a:off x="7978689" y="3062353"/>
            <a:ext cx="576064" cy="5961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7077" y="3795886"/>
            <a:ext cx="7003274" cy="688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2"/>
                </a:solidFill>
              </a:rPr>
              <a:t>Toimenpidettä ei ole aloitettu 09/2020 mennessä</a:t>
            </a:r>
          </a:p>
        </p:txBody>
      </p:sp>
      <p:sp>
        <p:nvSpPr>
          <p:cNvPr id="12" name="Oval 11"/>
          <p:cNvSpPr/>
          <p:nvPr/>
        </p:nvSpPr>
        <p:spPr>
          <a:xfrm>
            <a:off x="7978689" y="3858392"/>
            <a:ext cx="576064" cy="5961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581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Edistämme asukkaiden hyvinvointia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3033"/>
              </p:ext>
            </p:extLst>
          </p:nvPr>
        </p:nvGraphicFramePr>
        <p:xfrm>
          <a:off x="107504" y="771550"/>
          <a:ext cx="8784976" cy="3346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3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 / mittarit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05">
                <a:tc rowSpan="2">
                  <a:txBody>
                    <a:bodyPr/>
                    <a:lstStyle/>
                    <a:p>
                      <a:r>
                        <a:rPr lang="fi-FI" sz="900" dirty="0" smtClean="0"/>
                        <a:t>Turvallinen ja viihtyisä elinympäristö</a:t>
                      </a:r>
                    </a:p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baseline="0" dirty="0" smtClean="0"/>
                        <a:t>Kunta huolehtii ympäristön viihtyvyydestä ja ylläpitää sitä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Jatkuvaa toimintaa ja osallistumista, esimerkiksi Rajakallion alueen metsän raivaus.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Suutarinpuisto, Op-puisto, </a:t>
                      </a:r>
                      <a:r>
                        <a:rPr lang="fi-FI" sz="900" b="0" baseline="0" dirty="0" err="1" smtClean="0"/>
                        <a:t>Sulkuejärven</a:t>
                      </a:r>
                      <a:r>
                        <a:rPr lang="fi-FI" sz="900" b="0" baseline="0" dirty="0" smtClean="0"/>
                        <a:t> rantamaiseman avaaminen, 100 v auringonkukkapelto, kuntosali</a:t>
                      </a:r>
                      <a:endParaRPr lang="fi-FI" sz="9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0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baseline="0" dirty="0" smtClean="0"/>
                        <a:t>Kunta ottaa maankäytön suunnittelussa huomioon turvallisen ja viihtyisän elinympäristön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 </a:t>
                      </a:r>
                      <a:r>
                        <a:rPr lang="fi-FI" sz="900" b="0" baseline="0" dirty="0" smtClean="0"/>
                        <a:t>9/2020 Käskyvuori – maastoliikuntareitti –kehittämishanke, ”Ojaniemen alueen suunnittelu”, Pyhäniemen alueen kehittäminen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Senioripuiston suunnittelut, Pyhäniemen maisemanhoitotyö, tenniskenttien huoltaminen yhteistyössä.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edelliset toteutuneet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 –koirien uintipaikka, </a:t>
                      </a:r>
                      <a:r>
                        <a:rPr lang="fi-FI" sz="900" b="0" baseline="0" dirty="0" err="1" smtClean="0"/>
                        <a:t>Geopark</a:t>
                      </a:r>
                      <a:r>
                        <a:rPr lang="fi-FI" sz="900" b="0" baseline="0" dirty="0" smtClean="0"/>
                        <a:t>-status</a:t>
                      </a:r>
                      <a:endParaRPr lang="fi-FI" sz="900" b="1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8100392" y="134761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2"/>
          <p:cNvSpPr/>
          <p:nvPr/>
        </p:nvSpPr>
        <p:spPr>
          <a:xfrm>
            <a:off x="8128024" y="2209839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581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Edistämme asukkaiden hyvinvointia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072441"/>
              </p:ext>
            </p:extLst>
          </p:nvPr>
        </p:nvGraphicFramePr>
        <p:xfrm>
          <a:off x="107504" y="771550"/>
          <a:ext cx="8784976" cy="28138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3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 / mittarit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0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Hyvinvointikertomuksen</a:t>
                      </a:r>
                      <a:r>
                        <a:rPr lang="fi-FI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aktiivinen hyödyntäminen</a:t>
                      </a:r>
                      <a:endParaRPr lang="fi-FI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/>
                        <a:t>Hyvinvointikertomuksen päivittäminen</a:t>
                      </a:r>
                      <a:r>
                        <a:rPr lang="fi-FI" sz="900" baseline="0" dirty="0" smtClean="0"/>
                        <a:t> ja vuosittainen kuntalaisten 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hyvinvoinnin seuranta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Hyvinvointikertomus hyväksytty valtuustossa 5/17.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 9/2020 raportit vuosittain</a:t>
                      </a:r>
                      <a:endParaRPr lang="fi-FI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0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Hyvinvointikertomuksen toimenpiteiden toteuttaminen ja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valtuustokausittainen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 arviointi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Arviointi tehty samassa yhteydessä 5/17.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Arviointi tehty vuosittain</a:t>
                      </a:r>
                      <a:endParaRPr lang="fi-FI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Seuraava päivitys alkuvuonna 2018.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Uusi hyvinvointikertomustyö alkaa syksyllä 2020, uusi valtuusto asettaa tavoitteet</a:t>
                      </a:r>
                      <a:endParaRPr lang="fi-FI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8100392" y="134761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533" y="2178473"/>
            <a:ext cx="499915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581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Edistämme asukkaiden hyvinvointia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79921"/>
              </p:ext>
            </p:extLst>
          </p:nvPr>
        </p:nvGraphicFramePr>
        <p:xfrm>
          <a:off x="107504" y="771550"/>
          <a:ext cx="8784976" cy="3886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3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 / mittarit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05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/>
                        <a:t>Väestörakenteen</a:t>
                      </a:r>
                      <a:r>
                        <a:rPr lang="fi-FI" sz="900" baseline="0" dirty="0" smtClean="0"/>
                        <a:t> muuttumisen vaikutukset p</a:t>
                      </a:r>
                      <a:r>
                        <a:rPr lang="fi-FI" sz="900" dirty="0" smtClean="0"/>
                        <a:t>alvelurakenteeseen</a:t>
                      </a:r>
                    </a:p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Tuetun palveluasumisen edelleen kehittäminen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Uusi yksikkö avattu 5/17.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</a:t>
                      </a:r>
                      <a:r>
                        <a:rPr lang="fi-FI" sz="900" b="0" baseline="0" dirty="0" err="1" smtClean="0"/>
                        <a:t>Tehpan</a:t>
                      </a:r>
                      <a:r>
                        <a:rPr lang="fi-FI" sz="900" b="0" baseline="0" dirty="0" smtClean="0"/>
                        <a:t> toiminta jatkuu, vuodeosasto lopetettu syksyllä 2019</a:t>
                      </a:r>
                      <a:endParaRPr lang="fi-FI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0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Kotona asumisen tukeminen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Kotihoito toimii hyvin, korona-aikana kunta järjesti asiointipalvelun yli 70-v ja riskiryhmille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34">
                <a:tc v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Joukkoliikenteen,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kutsutaksin tms. kehittäminen kysyntä huomioiden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Asiointiliikenne ja kutsutaksi toimii. Koulukuljetuksiin voi myös liittyä jos tilaa on. </a:t>
                      </a:r>
                      <a:endParaRPr lang="fi-FI" sz="900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9/2020 Asia ennallaan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794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9/2020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Parkanon asemanseudun kehittämishankkeen kysely käynnissä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8100392" y="1347614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92380" y="2067694"/>
            <a:ext cx="504056" cy="50405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2"/>
          <p:cNvSpPr/>
          <p:nvPr/>
        </p:nvSpPr>
        <p:spPr>
          <a:xfrm>
            <a:off x="8316416" y="2283718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6"/>
          <p:cNvSpPr/>
          <p:nvPr/>
        </p:nvSpPr>
        <p:spPr>
          <a:xfrm>
            <a:off x="7956376" y="2841870"/>
            <a:ext cx="504056" cy="50405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726" y="3007042"/>
            <a:ext cx="50601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581"/>
            <a:ext cx="8265806" cy="616896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i-FI" sz="2800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Edistämme asukkaiden hyvinvointia</a:t>
            </a:r>
            <a:endParaRPr lang="fi-FI" sz="2800" kern="120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225419"/>
              </p:ext>
            </p:extLst>
          </p:nvPr>
        </p:nvGraphicFramePr>
        <p:xfrm>
          <a:off x="107504" y="627534"/>
          <a:ext cx="8784976" cy="667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029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Strategiset linjaukset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Toimenpiteet / mittarit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Arvio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92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/>
                        <a:t>Ennakoiva,</a:t>
                      </a:r>
                      <a:r>
                        <a:rPr lang="fi-FI" sz="900" baseline="0" dirty="0" smtClean="0"/>
                        <a:t> vuorovaikutteinen ja aktiivinen toimintatapa</a:t>
                      </a:r>
                      <a:endParaRPr lang="fi-FI" sz="900" dirty="0" smtClean="0"/>
                    </a:p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Työikäisten kuntoutus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 parempikuntoinen vanhuus ja vähemmän terveyspalvelun tarvetta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Lääkärinpalvelut ja työterveydenhuolto toimivat hyvin, ei pitkiä  jonotusaikoja.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Ennallaan</a:t>
                      </a:r>
                      <a:endParaRPr lang="fi-FI" sz="9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45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Kolmannen sektorin tukeminen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Kolmannen sektorin kautta tiedotusta ja neuvontaa kuntalaisille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Ennakoiva lapsi- ja nuorisotyö kunnan eri yhteisöjen kanssa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4H:n hanke ”Tänne </a:t>
                      </a:r>
                      <a:r>
                        <a:rPr lang="fi-FI" sz="900" b="0" baseline="0" dirty="0" err="1" smtClean="0"/>
                        <a:t>mä</a:t>
                      </a:r>
                      <a:r>
                        <a:rPr lang="fi-FI" sz="900" b="0" baseline="0" dirty="0" smtClean="0"/>
                        <a:t> kuulun”. Valvotut peli-illat (eri yhdistykset).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 Kunta jakaa toiminta-avustuksia vuosittain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            -yhdistysiltoja järjestetty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            - Meidän Kihniö-verkkopalvelu yhteisöille perustettu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841">
                <a:tc v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Matalan kynnyksen toiminnan laajentaminen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endParaRPr lang="fi-FI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9/2020</a:t>
                      </a:r>
                      <a:r>
                        <a:rPr lang="fi-FI" sz="900" b="1" baseline="0" dirty="0" smtClean="0"/>
                        <a:t> </a:t>
                      </a:r>
                      <a:r>
                        <a:rPr lang="fi-FI" sz="900" b="0" baseline="0" dirty="0" smtClean="0"/>
                        <a:t>Pop-</a:t>
                      </a:r>
                      <a:r>
                        <a:rPr lang="fi-FI" sz="900" b="0" baseline="0" dirty="0" err="1" smtClean="0"/>
                        <a:t>up</a:t>
                      </a:r>
                      <a:r>
                        <a:rPr lang="fi-FI" sz="900" b="0" baseline="0" dirty="0" smtClean="0"/>
                        <a:t> perhekeskus Parkano / Kihniö</a:t>
                      </a:r>
                      <a:endParaRPr lang="fi-FI" sz="9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534">
                <a:tc v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Yhteisöllisyyden lisääminen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ja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 toisista huolehtiminen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 9/2020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-  yhdistysiltoja järjestetty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0" baseline="0" dirty="0" smtClean="0"/>
                        <a:t>-  Meidän Kihniö-verkkopalvelu yhteisöille perustettu, Meidän Kihniö-hanke 2018-2019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Kausiasukasyhdistys perustettu 2018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i-FI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i-FI" sz="9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1885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Uudet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toimenpiteet/huomiot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900" b="1" baseline="0" dirty="0" smtClean="0"/>
                        <a:t>Keskeiset raportoitavat asiat: </a:t>
                      </a:r>
                      <a:r>
                        <a:rPr lang="fi-FI" sz="900" b="0" baseline="0" dirty="0" smtClean="0"/>
                        <a:t>Suomi 100 –vuotta tapahtumat: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Luistelu ja ulkoilupäivä 2/17, 200-250 </a:t>
                      </a:r>
                      <a:r>
                        <a:rPr lang="fi-FI" sz="900" b="0" baseline="0" dirty="0" err="1" smtClean="0"/>
                        <a:t>hlö</a:t>
                      </a:r>
                      <a:r>
                        <a:rPr lang="fi-FI" sz="900" b="0" baseline="0" dirty="0" smtClean="0"/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Käskyvuoren näkötornin avajaiset 4/17, 400 </a:t>
                      </a:r>
                      <a:r>
                        <a:rPr lang="fi-FI" sz="900" b="0" baseline="0" dirty="0" err="1" smtClean="0"/>
                        <a:t>hlö</a:t>
                      </a:r>
                      <a:r>
                        <a:rPr lang="fi-FI" sz="900" b="0" baseline="0" dirty="0" smtClean="0"/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Kihniö –päivä, 150 </a:t>
                      </a:r>
                      <a:r>
                        <a:rPr lang="fi-FI" sz="900" b="0" baseline="0" dirty="0" err="1" smtClean="0"/>
                        <a:t>hlö</a:t>
                      </a:r>
                      <a:r>
                        <a:rPr lang="fi-FI" sz="900" b="0" baseline="0" dirty="0" smtClean="0"/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Aitonevan kurajuhlat 1500 8/17.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Syödään yhdessä Mäkikylän kyläjuhla 8/17 n 200 hlö.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9/2020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Kihniö 100 v juhlatoimikunnan työ, tapahtumat jouduttu rajoittamaan koronan vuoksi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Juhlajumalanpalvelus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Maalaislääkäri Kiminkinen, Vanhus- ja vammaisneuvoston järjestämä tilaisuus 200-300 hlöä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Linnunpönttöjä Käskyvuoreen (juhlatoimikunta)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Maisemapelto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900" b="0" baseline="0" dirty="0" smtClean="0"/>
                        <a:t>Kurafutisturnaus, pyöräilytapahtumat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i-FI" sz="9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8100392" y="1131590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096212" y="2986033"/>
            <a:ext cx="504056" cy="50405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05172" y="3722983"/>
            <a:ext cx="467910" cy="43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9" name="Oval 2"/>
          <p:cNvSpPr/>
          <p:nvPr/>
        </p:nvSpPr>
        <p:spPr>
          <a:xfrm>
            <a:off x="8344048" y="2237151"/>
            <a:ext cx="5040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070" y="1930539"/>
            <a:ext cx="506012" cy="506012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9080" y="4194332"/>
            <a:ext cx="499915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 peruspohja 16x9 oranssi">
  <a:themeElements>
    <a:clrScheme name="Liiketoiminnot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5F92"/>
      </a:accent1>
      <a:accent2>
        <a:srgbClr val="1896C8"/>
      </a:accent2>
      <a:accent3>
        <a:srgbClr val="65C6EC"/>
      </a:accent3>
      <a:accent4>
        <a:srgbClr val="B7F2FF"/>
      </a:accent4>
      <a:accent5>
        <a:srgbClr val="FFFFFF"/>
      </a:accent5>
      <a:accent6>
        <a:srgbClr val="E95D0F"/>
      </a:accent6>
      <a:hlink>
        <a:srgbClr val="E95D0F"/>
      </a:hlink>
      <a:folHlink>
        <a:srgbClr val="CE4B1C"/>
      </a:folHlink>
    </a:clrScheme>
    <a:fontScheme name="_FCG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CG Liiketoimintaryhmät.potx" id="{2BDF64C5-6F0C-4EC5-B3FD-5A041F9E5C6D}" vid="{574F69BF-AC44-4A22-8F99-F6118B028EC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 peruspohja 16x9 oranssi</Template>
  <TotalTime>11415</TotalTime>
  <Words>2579</Words>
  <Application>Microsoft Office PowerPoint</Application>
  <PresentationFormat>Näytössä katseltava esitys (16:9)</PresentationFormat>
  <Paragraphs>616</Paragraphs>
  <Slides>34</Slides>
  <Notes>25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Calibri</vt:lpstr>
      <vt:lpstr>Verdana</vt:lpstr>
      <vt:lpstr>Wingdings</vt:lpstr>
      <vt:lpstr>KON peruspohja 16x9 oranssi</vt:lpstr>
      <vt:lpstr>Kuntastrategian päivittäminen  Kihniön kuntastrategia 2025</vt:lpstr>
      <vt:lpstr>Kuntastrategian painopistealueet</vt:lpstr>
      <vt:lpstr>Strategian painopistealueet</vt:lpstr>
      <vt:lpstr>Edistämme asukkaiden hyvinvointia</vt:lpstr>
      <vt:lpstr>Strategian toteuman arvio</vt:lpstr>
      <vt:lpstr>Edistämme asukkaiden hyvinvointia</vt:lpstr>
      <vt:lpstr>Edistämme asukkaiden hyvinvointia</vt:lpstr>
      <vt:lpstr>Edistämme asukkaiden hyvinvointia</vt:lpstr>
      <vt:lpstr>Edistämme asukkaiden hyvinvointia</vt:lpstr>
      <vt:lpstr>Kehitämme alueen elinvoimaa</vt:lpstr>
      <vt:lpstr>Kehitämme alueen elinvoimaa</vt:lpstr>
      <vt:lpstr>Kehitämme alueen elinvoimaa</vt:lpstr>
      <vt:lpstr>Kehitämme alueen elinvoimaa</vt:lpstr>
      <vt:lpstr>Kehitämme alueen elinvoimaa</vt:lpstr>
      <vt:lpstr>Kehitämme alueen elinvoimaa</vt:lpstr>
      <vt:lpstr>Kehitämme alueen elinvoimaa</vt:lpstr>
      <vt:lpstr>Kehitämme alueen elinvoimaa</vt:lpstr>
      <vt:lpstr>Kehitämme alueen elinvoimaa</vt:lpstr>
      <vt:lpstr>Talous- ja omistajapolitiikkamme</vt:lpstr>
      <vt:lpstr>Talouspolitiikkamme</vt:lpstr>
      <vt:lpstr>Talouspolitiikkamme</vt:lpstr>
      <vt:lpstr>Talouspolitiikkamme</vt:lpstr>
      <vt:lpstr>Omistajapolitiikkamme</vt:lpstr>
      <vt:lpstr>Omistajapolitiikkamme</vt:lpstr>
      <vt:lpstr>Omistajapolitiikkamme</vt:lpstr>
      <vt:lpstr>Palvelumme kuntalaisille</vt:lpstr>
      <vt:lpstr>Palvelumme kuntalaisille</vt:lpstr>
      <vt:lpstr>Kuntalaisemme vaikuttaa ja osallistuu </vt:lpstr>
      <vt:lpstr>Kuntalaisemme vaikuttaa ja osallistuu </vt:lpstr>
      <vt:lpstr>Kuntalaisemme vaikuttaa ja osallistuu </vt:lpstr>
      <vt:lpstr>Kuntalaisemme vaikuttaa ja osallistuu </vt:lpstr>
      <vt:lpstr>Kuntalaisemme vaikuttaa ja osallistuu </vt:lpstr>
      <vt:lpstr>Avoin henkilöstöpolitiikkamme </vt:lpstr>
      <vt:lpstr>Strategian toteuttaminen ja arviointi</vt:lpstr>
    </vt:vector>
  </TitlesOfParts>
  <Company>FCG Finnish Consulting Group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Haapasalo Kimmo</dc:creator>
  <cp:lastModifiedBy>Mäkelä Kristiina</cp:lastModifiedBy>
  <cp:revision>257</cp:revision>
  <cp:lastPrinted>2020-09-09T14:35:54Z</cp:lastPrinted>
  <dcterms:created xsi:type="dcterms:W3CDTF">2016-04-11T07:05:30Z</dcterms:created>
  <dcterms:modified xsi:type="dcterms:W3CDTF">2020-09-16T07:40:19Z</dcterms:modified>
</cp:coreProperties>
</file>